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477" r:id="rId3"/>
    <p:sldId id="482" r:id="rId4"/>
    <p:sldId id="481" r:id="rId5"/>
    <p:sldId id="486" r:id="rId6"/>
    <p:sldId id="487" r:id="rId7"/>
    <p:sldId id="488" r:id="rId8"/>
    <p:sldId id="480" r:id="rId9"/>
    <p:sldId id="282" r:id="rId10"/>
    <p:sldId id="485" r:id="rId11"/>
    <p:sldId id="360" r:id="rId12"/>
    <p:sldId id="361" r:id="rId13"/>
    <p:sldId id="489" r:id="rId14"/>
    <p:sldId id="490" r:id="rId15"/>
    <p:sldId id="491" r:id="rId16"/>
    <p:sldId id="365" r:id="rId17"/>
    <p:sldId id="494" r:id="rId18"/>
    <p:sldId id="495" r:id="rId19"/>
    <p:sldId id="497" r:id="rId20"/>
    <p:sldId id="417" r:id="rId21"/>
    <p:sldId id="257" r:id="rId22"/>
    <p:sldId id="429" r:id="rId23"/>
    <p:sldId id="380" r:id="rId24"/>
    <p:sldId id="261" r:id="rId25"/>
    <p:sldId id="405" r:id="rId26"/>
    <p:sldId id="404" r:id="rId27"/>
    <p:sldId id="492"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0099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ferSingleView="1">
    <p:restoredLeft sz="25505" autoAdjust="0"/>
    <p:restoredTop sz="93709" autoAdjust="0"/>
  </p:normalViewPr>
  <p:slideViewPr>
    <p:cSldViewPr>
      <p:cViewPr varScale="1">
        <p:scale>
          <a:sx n="98" d="100"/>
          <a:sy n="98" d="100"/>
        </p:scale>
        <p:origin x="88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DB24B9-D247-3046-B3A1-B96A488140DE}" type="doc">
      <dgm:prSet loTypeId="urn:microsoft.com/office/officeart/2005/8/layout/venn1" loCatId="" qsTypeId="urn:microsoft.com/office/officeart/2005/8/quickstyle/simple4" qsCatId="simple" csTypeId="urn:microsoft.com/office/officeart/2005/8/colors/colorful1" csCatId="colorful" phldr="1"/>
      <dgm:spPr/>
    </dgm:pt>
    <dgm:pt modelId="{E4316BD3-FA49-F24E-997E-050CF93331CB}">
      <dgm:prSet phldrT="[Texte]"/>
      <dgm:spPr/>
      <dgm:t>
        <a:bodyPr/>
        <a:lstStyle/>
        <a:p>
          <a:r>
            <a:rPr lang="fr-FR" dirty="0"/>
            <a:t>Meilleures preuves cliniques disponibles</a:t>
          </a:r>
        </a:p>
      </dgm:t>
    </dgm:pt>
    <dgm:pt modelId="{079EF333-DA76-7C4C-AEC0-1038A87A03B6}" type="parTrans" cxnId="{A3AB17EF-DDE8-2F45-84B3-5122688624DA}">
      <dgm:prSet/>
      <dgm:spPr/>
      <dgm:t>
        <a:bodyPr/>
        <a:lstStyle/>
        <a:p>
          <a:endParaRPr lang="fr-FR"/>
        </a:p>
      </dgm:t>
    </dgm:pt>
    <dgm:pt modelId="{0D0813CF-4E91-6147-ACC8-473086AD58F8}" type="sibTrans" cxnId="{A3AB17EF-DDE8-2F45-84B3-5122688624DA}">
      <dgm:prSet/>
      <dgm:spPr/>
      <dgm:t>
        <a:bodyPr/>
        <a:lstStyle/>
        <a:p>
          <a:endParaRPr lang="fr-FR"/>
        </a:p>
      </dgm:t>
    </dgm:pt>
    <dgm:pt modelId="{64904498-5928-0847-B2E0-32AC22699E4D}">
      <dgm:prSet phldrT="[Texte]"/>
      <dgm:spPr/>
      <dgm:t>
        <a:bodyPr/>
        <a:lstStyle/>
        <a:p>
          <a:r>
            <a:rPr lang="fr-FR" dirty="0"/>
            <a:t>Valeurs, préférences et droits du patient</a:t>
          </a:r>
        </a:p>
      </dgm:t>
    </dgm:pt>
    <dgm:pt modelId="{F7AB4B82-8AAC-F34F-9535-3901626CFE86}" type="parTrans" cxnId="{EA4D7EF8-9D52-034A-9EE0-0CADC3CAB350}">
      <dgm:prSet/>
      <dgm:spPr/>
      <dgm:t>
        <a:bodyPr/>
        <a:lstStyle/>
        <a:p>
          <a:endParaRPr lang="fr-FR"/>
        </a:p>
      </dgm:t>
    </dgm:pt>
    <dgm:pt modelId="{0722ECFA-4EC6-0B43-8980-56BAFABC2901}" type="sibTrans" cxnId="{EA4D7EF8-9D52-034A-9EE0-0CADC3CAB350}">
      <dgm:prSet/>
      <dgm:spPr/>
      <dgm:t>
        <a:bodyPr/>
        <a:lstStyle/>
        <a:p>
          <a:endParaRPr lang="fr-FR"/>
        </a:p>
      </dgm:t>
    </dgm:pt>
    <dgm:pt modelId="{CD7333E9-4DF1-0E48-951A-77D970A2366D}">
      <dgm:prSet phldrT="[Texte]"/>
      <dgm:spPr/>
      <dgm:t>
        <a:bodyPr/>
        <a:lstStyle/>
        <a:p>
          <a:r>
            <a:rPr lang="fr-FR" dirty="0"/>
            <a:t>Expertise clinique du praticien</a:t>
          </a:r>
        </a:p>
      </dgm:t>
    </dgm:pt>
    <dgm:pt modelId="{9BF58848-9126-0546-B037-FB20AB8CD41C}" type="parTrans" cxnId="{19D99EFC-32D8-A54C-A0BA-E1DF023D60BA}">
      <dgm:prSet/>
      <dgm:spPr/>
      <dgm:t>
        <a:bodyPr/>
        <a:lstStyle/>
        <a:p>
          <a:endParaRPr lang="fr-FR"/>
        </a:p>
      </dgm:t>
    </dgm:pt>
    <dgm:pt modelId="{0136FDBE-48C1-3E4A-8F6A-E35A7254027B}" type="sibTrans" cxnId="{19D99EFC-32D8-A54C-A0BA-E1DF023D60BA}">
      <dgm:prSet/>
      <dgm:spPr/>
      <dgm:t>
        <a:bodyPr/>
        <a:lstStyle/>
        <a:p>
          <a:endParaRPr lang="fr-FR"/>
        </a:p>
      </dgm:t>
    </dgm:pt>
    <dgm:pt modelId="{B9E40768-F07B-4045-9D3E-1600BB18A374}" type="pres">
      <dgm:prSet presAssocID="{99DB24B9-D247-3046-B3A1-B96A488140DE}" presName="compositeShape" presStyleCnt="0">
        <dgm:presLayoutVars>
          <dgm:chMax val="7"/>
          <dgm:dir/>
          <dgm:resizeHandles val="exact"/>
        </dgm:presLayoutVars>
      </dgm:prSet>
      <dgm:spPr/>
    </dgm:pt>
    <dgm:pt modelId="{32089F06-D87E-2142-A92A-A2060EA46886}" type="pres">
      <dgm:prSet presAssocID="{E4316BD3-FA49-F24E-997E-050CF93331CB}" presName="circ1" presStyleLbl="vennNode1" presStyleIdx="0" presStyleCnt="3"/>
      <dgm:spPr/>
    </dgm:pt>
    <dgm:pt modelId="{A13274C4-3599-2A41-9B8B-A7EE282EB0ED}" type="pres">
      <dgm:prSet presAssocID="{E4316BD3-FA49-F24E-997E-050CF93331CB}" presName="circ1Tx" presStyleLbl="revTx" presStyleIdx="0" presStyleCnt="0">
        <dgm:presLayoutVars>
          <dgm:chMax val="0"/>
          <dgm:chPref val="0"/>
          <dgm:bulletEnabled val="1"/>
        </dgm:presLayoutVars>
      </dgm:prSet>
      <dgm:spPr/>
    </dgm:pt>
    <dgm:pt modelId="{C36667A4-080D-AB4C-BC4E-DEBE3316B2D8}" type="pres">
      <dgm:prSet presAssocID="{64904498-5928-0847-B2E0-32AC22699E4D}" presName="circ2" presStyleLbl="vennNode1" presStyleIdx="1" presStyleCnt="3"/>
      <dgm:spPr/>
    </dgm:pt>
    <dgm:pt modelId="{B02E408A-00A1-7F4F-B942-0C47CE1141DA}" type="pres">
      <dgm:prSet presAssocID="{64904498-5928-0847-B2E0-32AC22699E4D}" presName="circ2Tx" presStyleLbl="revTx" presStyleIdx="0" presStyleCnt="0">
        <dgm:presLayoutVars>
          <dgm:chMax val="0"/>
          <dgm:chPref val="0"/>
          <dgm:bulletEnabled val="1"/>
        </dgm:presLayoutVars>
      </dgm:prSet>
      <dgm:spPr/>
    </dgm:pt>
    <dgm:pt modelId="{963B67F8-BC89-EA4F-8F0A-811462F03C6F}" type="pres">
      <dgm:prSet presAssocID="{CD7333E9-4DF1-0E48-951A-77D970A2366D}" presName="circ3" presStyleLbl="vennNode1" presStyleIdx="2" presStyleCnt="3"/>
      <dgm:spPr/>
    </dgm:pt>
    <dgm:pt modelId="{93945A7F-BF83-964E-8502-8BE436BCF614}" type="pres">
      <dgm:prSet presAssocID="{CD7333E9-4DF1-0E48-951A-77D970A2366D}" presName="circ3Tx" presStyleLbl="revTx" presStyleIdx="0" presStyleCnt="0">
        <dgm:presLayoutVars>
          <dgm:chMax val="0"/>
          <dgm:chPref val="0"/>
          <dgm:bulletEnabled val="1"/>
        </dgm:presLayoutVars>
      </dgm:prSet>
      <dgm:spPr/>
    </dgm:pt>
  </dgm:ptLst>
  <dgm:cxnLst>
    <dgm:cxn modelId="{5E03DD30-E25F-0340-9D35-2CD1F216861E}" type="presOf" srcId="{CD7333E9-4DF1-0E48-951A-77D970A2366D}" destId="{963B67F8-BC89-EA4F-8F0A-811462F03C6F}" srcOrd="0" destOrd="0" presId="urn:microsoft.com/office/officeart/2005/8/layout/venn1"/>
    <dgm:cxn modelId="{5DFA3131-E58D-DA44-9570-8D087865035F}" type="presOf" srcId="{64904498-5928-0847-B2E0-32AC22699E4D}" destId="{C36667A4-080D-AB4C-BC4E-DEBE3316B2D8}" srcOrd="0" destOrd="0" presId="urn:microsoft.com/office/officeart/2005/8/layout/venn1"/>
    <dgm:cxn modelId="{8B84B64D-4884-8A46-9B15-74E095242E25}" type="presOf" srcId="{64904498-5928-0847-B2E0-32AC22699E4D}" destId="{B02E408A-00A1-7F4F-B942-0C47CE1141DA}" srcOrd="1" destOrd="0" presId="urn:microsoft.com/office/officeart/2005/8/layout/venn1"/>
    <dgm:cxn modelId="{61780B77-55EE-B34E-B828-D0885CF01B39}" type="presOf" srcId="{99DB24B9-D247-3046-B3A1-B96A488140DE}" destId="{B9E40768-F07B-4045-9D3E-1600BB18A374}" srcOrd="0" destOrd="0" presId="urn:microsoft.com/office/officeart/2005/8/layout/venn1"/>
    <dgm:cxn modelId="{54A8E897-8C1D-3C42-942C-8C10B5151CE5}" type="presOf" srcId="{E4316BD3-FA49-F24E-997E-050CF93331CB}" destId="{A13274C4-3599-2A41-9B8B-A7EE282EB0ED}" srcOrd="1" destOrd="0" presId="urn:microsoft.com/office/officeart/2005/8/layout/venn1"/>
    <dgm:cxn modelId="{075242A2-0C00-5444-A5DC-408A3E249314}" type="presOf" srcId="{E4316BD3-FA49-F24E-997E-050CF93331CB}" destId="{32089F06-D87E-2142-A92A-A2060EA46886}" srcOrd="0" destOrd="0" presId="urn:microsoft.com/office/officeart/2005/8/layout/venn1"/>
    <dgm:cxn modelId="{BEC2B7D6-5759-FC40-AB22-839E2D143D35}" type="presOf" srcId="{CD7333E9-4DF1-0E48-951A-77D970A2366D}" destId="{93945A7F-BF83-964E-8502-8BE436BCF614}" srcOrd="1" destOrd="0" presId="urn:microsoft.com/office/officeart/2005/8/layout/venn1"/>
    <dgm:cxn modelId="{A3AB17EF-DDE8-2F45-84B3-5122688624DA}" srcId="{99DB24B9-D247-3046-B3A1-B96A488140DE}" destId="{E4316BD3-FA49-F24E-997E-050CF93331CB}" srcOrd="0" destOrd="0" parTransId="{079EF333-DA76-7C4C-AEC0-1038A87A03B6}" sibTransId="{0D0813CF-4E91-6147-ACC8-473086AD58F8}"/>
    <dgm:cxn modelId="{EA4D7EF8-9D52-034A-9EE0-0CADC3CAB350}" srcId="{99DB24B9-D247-3046-B3A1-B96A488140DE}" destId="{64904498-5928-0847-B2E0-32AC22699E4D}" srcOrd="1" destOrd="0" parTransId="{F7AB4B82-8AAC-F34F-9535-3901626CFE86}" sibTransId="{0722ECFA-4EC6-0B43-8980-56BAFABC2901}"/>
    <dgm:cxn modelId="{19D99EFC-32D8-A54C-A0BA-E1DF023D60BA}" srcId="{99DB24B9-D247-3046-B3A1-B96A488140DE}" destId="{CD7333E9-4DF1-0E48-951A-77D970A2366D}" srcOrd="2" destOrd="0" parTransId="{9BF58848-9126-0546-B037-FB20AB8CD41C}" sibTransId="{0136FDBE-48C1-3E4A-8F6A-E35A7254027B}"/>
    <dgm:cxn modelId="{ECC3D354-7959-6D4D-BA0E-24977A08F37C}" type="presParOf" srcId="{B9E40768-F07B-4045-9D3E-1600BB18A374}" destId="{32089F06-D87E-2142-A92A-A2060EA46886}" srcOrd="0" destOrd="0" presId="urn:microsoft.com/office/officeart/2005/8/layout/venn1"/>
    <dgm:cxn modelId="{3212A33C-C63F-D640-929D-C67A6494CB1E}" type="presParOf" srcId="{B9E40768-F07B-4045-9D3E-1600BB18A374}" destId="{A13274C4-3599-2A41-9B8B-A7EE282EB0ED}" srcOrd="1" destOrd="0" presId="urn:microsoft.com/office/officeart/2005/8/layout/venn1"/>
    <dgm:cxn modelId="{471EB38F-6681-CE4C-862F-BED8C72EB17C}" type="presParOf" srcId="{B9E40768-F07B-4045-9D3E-1600BB18A374}" destId="{C36667A4-080D-AB4C-BC4E-DEBE3316B2D8}" srcOrd="2" destOrd="0" presId="urn:microsoft.com/office/officeart/2005/8/layout/venn1"/>
    <dgm:cxn modelId="{A9904EDF-7C66-4842-8F06-9A2F3008A194}" type="presParOf" srcId="{B9E40768-F07B-4045-9D3E-1600BB18A374}" destId="{B02E408A-00A1-7F4F-B942-0C47CE1141DA}" srcOrd="3" destOrd="0" presId="urn:microsoft.com/office/officeart/2005/8/layout/venn1"/>
    <dgm:cxn modelId="{C6704B92-436F-6A42-8228-7082FC4F87D6}" type="presParOf" srcId="{B9E40768-F07B-4045-9D3E-1600BB18A374}" destId="{963B67F8-BC89-EA4F-8F0A-811462F03C6F}" srcOrd="4" destOrd="0" presId="urn:microsoft.com/office/officeart/2005/8/layout/venn1"/>
    <dgm:cxn modelId="{69E7B531-1230-0B44-BB34-1F87F8087542}" type="presParOf" srcId="{B9E40768-F07B-4045-9D3E-1600BB18A374}" destId="{93945A7F-BF83-964E-8502-8BE436BCF614}"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89F06-D87E-2142-A92A-A2060EA46886}">
      <dsp:nvSpPr>
        <dsp:cNvPr id="0" name=""/>
        <dsp:cNvSpPr/>
      </dsp:nvSpPr>
      <dsp:spPr>
        <a:xfrm>
          <a:off x="1828799" y="50799"/>
          <a:ext cx="2438400" cy="2438400"/>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FR" sz="2000" kern="1200" dirty="0"/>
            <a:t>Meilleures preuves cliniques disponibles</a:t>
          </a:r>
        </a:p>
      </dsp:txBody>
      <dsp:txXfrm>
        <a:off x="2153920" y="477519"/>
        <a:ext cx="1788160" cy="1097280"/>
      </dsp:txXfrm>
    </dsp:sp>
    <dsp:sp modelId="{C36667A4-080D-AB4C-BC4E-DEBE3316B2D8}">
      <dsp:nvSpPr>
        <dsp:cNvPr id="0" name=""/>
        <dsp:cNvSpPr/>
      </dsp:nvSpPr>
      <dsp:spPr>
        <a:xfrm>
          <a:off x="2708656" y="1574800"/>
          <a:ext cx="2438400" cy="2438400"/>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FR" sz="2000" kern="1200" dirty="0"/>
            <a:t>Valeurs, préférences et droits du patient</a:t>
          </a:r>
        </a:p>
      </dsp:txBody>
      <dsp:txXfrm>
        <a:off x="3454400" y="2204720"/>
        <a:ext cx="1463040" cy="1341120"/>
      </dsp:txXfrm>
    </dsp:sp>
    <dsp:sp modelId="{963B67F8-BC89-EA4F-8F0A-811462F03C6F}">
      <dsp:nvSpPr>
        <dsp:cNvPr id="0" name=""/>
        <dsp:cNvSpPr/>
      </dsp:nvSpPr>
      <dsp:spPr>
        <a:xfrm>
          <a:off x="948943" y="1574800"/>
          <a:ext cx="2438400" cy="2438400"/>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FR" sz="2000" kern="1200" dirty="0"/>
            <a:t>Expertise clinique du praticien</a:t>
          </a:r>
        </a:p>
      </dsp:txBody>
      <dsp:txXfrm>
        <a:off x="1178560" y="2204720"/>
        <a:ext cx="1463040" cy="134112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0458D2-AA39-4AEC-A927-0A8F21C00B02}" type="datetimeFigureOut">
              <a:rPr lang="fr-FR" smtClean="0"/>
              <a:pPr/>
              <a:t>16/06/2021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13B43-FE67-4312-924F-82E29E44386B}" type="slidenum">
              <a:rPr lang="fr-FR" smtClean="0"/>
              <a:pPr/>
              <a:t>‹N°›</a:t>
            </a:fld>
            <a:endParaRPr lang="fr-FR"/>
          </a:p>
        </p:txBody>
      </p:sp>
    </p:spTree>
    <p:extLst>
      <p:ext uri="{BB962C8B-B14F-4D97-AF65-F5344CB8AC3E}">
        <p14:creationId xmlns:p14="http://schemas.microsoft.com/office/powerpoint/2010/main" val="1432738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Inhibiteur de la DDP4 (inhibiteur de la </a:t>
            </a:r>
            <a:r>
              <a:rPr lang="fr-FR" dirty="0" err="1"/>
              <a:t>dipeptidyl</a:t>
            </a:r>
            <a:r>
              <a:rPr lang="fr-FR" baseline="0" dirty="0"/>
              <a:t> peptidase 4) </a:t>
            </a:r>
            <a:r>
              <a:rPr lang="fr-FR" dirty="0"/>
              <a:t>=</a:t>
            </a:r>
            <a:r>
              <a:rPr lang="fr-FR" baseline="0" dirty="0"/>
              <a:t> </a:t>
            </a:r>
            <a:r>
              <a:rPr lang="fr-FR" dirty="0" err="1"/>
              <a:t>gliptines</a:t>
            </a:r>
            <a:r>
              <a:rPr lang="fr-FR" dirty="0"/>
              <a:t> =&gt; voie orale, moindre</a:t>
            </a:r>
            <a:r>
              <a:rPr lang="fr-FR" baseline="0" dirty="0"/>
              <a:t> perte de poids que GLP1 RA</a:t>
            </a:r>
          </a:p>
          <a:p>
            <a:r>
              <a:rPr lang="fr-FR" baseline="0" dirty="0"/>
              <a:t>GLP1 RA (glucagon-</a:t>
            </a:r>
            <a:r>
              <a:rPr lang="fr-FR" baseline="0" dirty="0" err="1"/>
              <a:t>like</a:t>
            </a:r>
            <a:r>
              <a:rPr lang="fr-FR" baseline="0" dirty="0"/>
              <a:t> peptide 1 </a:t>
            </a:r>
            <a:r>
              <a:rPr lang="fr-FR" baseline="0" dirty="0" err="1"/>
              <a:t>receptor</a:t>
            </a:r>
            <a:r>
              <a:rPr lang="fr-FR" baseline="0" dirty="0"/>
              <a:t> </a:t>
            </a:r>
            <a:r>
              <a:rPr lang="fr-FR" baseline="0" dirty="0" err="1"/>
              <a:t>agonist</a:t>
            </a:r>
            <a:r>
              <a:rPr lang="fr-FR" baseline="0" dirty="0"/>
              <a:t>) = </a:t>
            </a:r>
            <a:r>
              <a:rPr lang="fr-FR" baseline="0" dirty="0" err="1"/>
              <a:t>incrétino</a:t>
            </a:r>
            <a:r>
              <a:rPr lang="fr-FR" baseline="0" dirty="0"/>
              <a:t>-mimétiques (</a:t>
            </a:r>
            <a:r>
              <a:rPr lang="fr-FR" baseline="0" dirty="0" err="1"/>
              <a:t>liraglutide</a:t>
            </a:r>
            <a:r>
              <a:rPr lang="fr-FR" baseline="0" dirty="0"/>
              <a:t>, </a:t>
            </a:r>
            <a:r>
              <a:rPr lang="fr-FR" baseline="0" dirty="0" err="1"/>
              <a:t>exenatide</a:t>
            </a:r>
            <a:r>
              <a:rPr lang="fr-FR" baseline="0" dirty="0"/>
              <a:t>). Injectable, perte de poids</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EFFC4AB9-5D07-4F8B-A5A7-CD494CE2D9DD}" type="slidenum">
              <a:rPr lang="fr-FR" smtClean="0"/>
              <a:pPr/>
              <a:t>9</a:t>
            </a:fld>
            <a:endParaRPr lang="fr-FR"/>
          </a:p>
        </p:txBody>
      </p:sp>
    </p:spTree>
    <p:extLst>
      <p:ext uri="{BB962C8B-B14F-4D97-AF65-F5344CB8AC3E}">
        <p14:creationId xmlns:p14="http://schemas.microsoft.com/office/powerpoint/2010/main" val="1580685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D8733442-2EF7-4448-8540-C6BFE2EBC9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ACDF943-7357-1E46-B116-E13ED104EFD0}" type="slidenum">
              <a:rPr lang="fr-FR" altLang="fr-FR"/>
              <a:pPr eaLnBrk="1" hangingPunct="1"/>
              <a:t>11</a:t>
            </a:fld>
            <a:endParaRPr lang="fr-FR" altLang="fr-FR"/>
          </a:p>
        </p:txBody>
      </p:sp>
      <p:sp>
        <p:nvSpPr>
          <p:cNvPr id="46083" name="Rectangle 2">
            <a:extLst>
              <a:ext uri="{FF2B5EF4-FFF2-40B4-BE49-F238E27FC236}">
                <a16:creationId xmlns:a16="http://schemas.microsoft.com/office/drawing/2014/main" id="{8EAA43BB-E541-CB42-A081-78F3888552E5}"/>
              </a:ext>
            </a:extLst>
          </p:cNvPr>
          <p:cNvSpPr>
            <a:spLocks noRot="1" noChangeArrowheads="1" noTextEdit="1"/>
          </p:cNvSpPr>
          <p:nvPr>
            <p:ph type="sldImg"/>
          </p:nvPr>
        </p:nvSpPr>
        <p:spPr>
          <a:ln/>
        </p:spPr>
      </p:sp>
      <p:sp>
        <p:nvSpPr>
          <p:cNvPr id="46084" name="Rectangle 3">
            <a:extLst>
              <a:ext uri="{FF2B5EF4-FFF2-40B4-BE49-F238E27FC236}">
                <a16:creationId xmlns:a16="http://schemas.microsoft.com/office/drawing/2014/main" id="{56B55F86-D6C8-DB4A-8250-21F4E82E79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53988C4E-6915-3D49-A8C1-316B0EC8EA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CD4FB18-EB86-6C4A-95D4-745C55EAC25F}" type="slidenum">
              <a:rPr lang="fr-FR" altLang="fr-FR"/>
              <a:pPr eaLnBrk="1" hangingPunct="1"/>
              <a:t>12</a:t>
            </a:fld>
            <a:endParaRPr lang="fr-FR" altLang="fr-FR"/>
          </a:p>
        </p:txBody>
      </p:sp>
      <p:sp>
        <p:nvSpPr>
          <p:cNvPr id="47107" name="Rectangle 2">
            <a:extLst>
              <a:ext uri="{FF2B5EF4-FFF2-40B4-BE49-F238E27FC236}">
                <a16:creationId xmlns:a16="http://schemas.microsoft.com/office/drawing/2014/main" id="{41CF353E-0D01-6946-8AC6-44DF85EE6EBD}"/>
              </a:ext>
            </a:extLst>
          </p:cNvPr>
          <p:cNvSpPr>
            <a:spLocks noRot="1" noChangeArrowheads="1" noTextEdit="1"/>
          </p:cNvSpPr>
          <p:nvPr>
            <p:ph type="sldImg"/>
          </p:nvPr>
        </p:nvSpPr>
        <p:spPr>
          <a:ln/>
        </p:spPr>
      </p:sp>
      <p:sp>
        <p:nvSpPr>
          <p:cNvPr id="47108" name="Rectangle 3">
            <a:extLst>
              <a:ext uri="{FF2B5EF4-FFF2-40B4-BE49-F238E27FC236}">
                <a16:creationId xmlns:a16="http://schemas.microsoft.com/office/drawing/2014/main" id="{A187FCC2-40C0-F441-A318-A1407EF9B3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525A9ED3-6DB6-DA43-B293-C99D492FBE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C8B9FA-B703-5B4B-8E36-0C67EBA91B50}" type="slidenum">
              <a:rPr lang="fr-FR" altLang="fr-FR"/>
              <a:pPr eaLnBrk="1" hangingPunct="1"/>
              <a:t>16</a:t>
            </a:fld>
            <a:endParaRPr lang="fr-FR" altLang="fr-FR"/>
          </a:p>
        </p:txBody>
      </p:sp>
      <p:sp>
        <p:nvSpPr>
          <p:cNvPr id="51203" name="Rectangle 2">
            <a:extLst>
              <a:ext uri="{FF2B5EF4-FFF2-40B4-BE49-F238E27FC236}">
                <a16:creationId xmlns:a16="http://schemas.microsoft.com/office/drawing/2014/main" id="{49389911-A887-CD4C-9BAD-7E225569886A}"/>
              </a:ext>
            </a:extLst>
          </p:cNvPr>
          <p:cNvSpPr>
            <a:spLocks noRot="1" noChangeArrowheads="1" noTextEdit="1"/>
          </p:cNvSpPr>
          <p:nvPr>
            <p:ph type="sldImg"/>
          </p:nvPr>
        </p:nvSpPr>
        <p:spPr>
          <a:ln/>
        </p:spPr>
      </p:sp>
      <p:sp>
        <p:nvSpPr>
          <p:cNvPr id="51204" name="Rectangle 3">
            <a:extLst>
              <a:ext uri="{FF2B5EF4-FFF2-40B4-BE49-F238E27FC236}">
                <a16:creationId xmlns:a16="http://schemas.microsoft.com/office/drawing/2014/main" id="{87F4EA33-5B6F-364E-9910-166C0A9951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685800" y="2130425"/>
            <a:ext cx="7772400" cy="1470025"/>
          </a:xfrm>
        </p:spPr>
        <p:txBody>
          <a:bodyPr/>
          <a:lstStyle>
            <a:lvl1pPr>
              <a:defRPr b="1">
                <a:solidFill>
                  <a:srgbClr val="006666"/>
                </a:solidFill>
              </a:defRPr>
            </a:lvl1pPr>
          </a:lstStyle>
          <a:p>
            <a:r>
              <a:rPr lang="fr-FR" dirty="0"/>
              <a:t>Titre de la communication</a:t>
            </a:r>
          </a:p>
        </p:txBody>
      </p:sp>
      <p:sp>
        <p:nvSpPr>
          <p:cNvPr id="3" name="Sous-titre 2"/>
          <p:cNvSpPr>
            <a:spLocks noGrp="1"/>
          </p:cNvSpPr>
          <p:nvPr>
            <p:ph type="subTitle" idx="1" hasCustomPrompt="1"/>
          </p:nvPr>
        </p:nvSpPr>
        <p:spPr>
          <a:xfrm>
            <a:off x="1371600" y="3886200"/>
            <a:ext cx="6400800" cy="1126976"/>
          </a:xfrm>
        </p:spPr>
        <p:txBody>
          <a:bodyPr/>
          <a:lstStyle>
            <a:lvl1pPr marL="0" indent="0" algn="ctr">
              <a:buNone/>
              <a:defRPr b="1">
                <a:solidFill>
                  <a:srgbClr val="0099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Contexte de l’intervention</a:t>
            </a:r>
          </a:p>
        </p:txBody>
      </p:sp>
      <p:sp>
        <p:nvSpPr>
          <p:cNvPr id="11265" name="Rectangle 1"/>
          <p:cNvSpPr>
            <a:spLocks noChangeArrowheads="1"/>
          </p:cNvSpPr>
          <p:nvPr userDrawn="1"/>
        </p:nvSpPr>
        <p:spPr bwMode="auto">
          <a:xfrm>
            <a:off x="0" y="-20938"/>
            <a:ext cx="8953413"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5300" b="0" i="0" u="none" strike="noStrike" cap="none" normalizeH="0" baseline="0" dirty="0" err="1">
                <a:ln>
                  <a:noFill/>
                </a:ln>
                <a:solidFill>
                  <a:srgbClr val="006666"/>
                </a:solidFill>
                <a:effectLst/>
                <a:latin typeface="Calibri" pitchFamily="34" charset="0"/>
                <a:ea typeface="Calibri" pitchFamily="34" charset="0"/>
                <a:cs typeface="Bembo"/>
              </a:rPr>
              <a:t>Af</a:t>
            </a:r>
            <a:r>
              <a:rPr kumimoji="0" lang="fr-FR" sz="5300" b="0" i="0" u="none" strike="noStrike" cap="none" normalizeH="0" baseline="0" dirty="0" err="1">
                <a:ln>
                  <a:noFill/>
                </a:ln>
                <a:solidFill>
                  <a:srgbClr val="E36C0A"/>
                </a:solidFill>
                <a:effectLst/>
                <a:latin typeface="Calibri" pitchFamily="34" charset="0"/>
                <a:ea typeface="Calibri" pitchFamily="34" charset="0"/>
                <a:cs typeface="Bembo"/>
              </a:rPr>
              <a:t>d</a:t>
            </a:r>
            <a:r>
              <a:rPr kumimoji="0" lang="fr-FR" sz="5300" b="0" i="0" u="none" strike="noStrike" cap="none" normalizeH="0" baseline="0" dirty="0" err="1">
                <a:ln>
                  <a:noFill/>
                </a:ln>
                <a:solidFill>
                  <a:srgbClr val="006666"/>
                </a:solidFill>
                <a:effectLst/>
                <a:latin typeface="Calibri" pitchFamily="34" charset="0"/>
                <a:ea typeface="Calibri" pitchFamily="34" charset="0"/>
                <a:cs typeface="Bembo"/>
              </a:rPr>
              <a:t>et</a:t>
            </a:r>
            <a:r>
              <a:rPr kumimoji="0" lang="fr-FR" sz="5300" b="0" i="0" u="none" strike="noStrike" cap="none" normalizeH="0" baseline="0" dirty="0">
                <a:ln>
                  <a:noFill/>
                </a:ln>
                <a:solidFill>
                  <a:srgbClr val="006666"/>
                </a:solidFill>
                <a:effectLst/>
                <a:latin typeface="Calibri" pitchFamily="34" charset="0"/>
                <a:ea typeface="Calibri" pitchFamily="34" charset="0"/>
                <a:cs typeface="Bembo"/>
              </a:rPr>
              <a:t> </a:t>
            </a:r>
            <a:r>
              <a:rPr lang="fr-FR" sz="1800" b="1" kern="1200" dirty="0">
                <a:solidFill>
                  <a:srgbClr val="006666"/>
                </a:solidFill>
                <a:latin typeface="+mn-lt"/>
                <a:ea typeface="+mn-ea"/>
                <a:cs typeface="+mn-cs"/>
              </a:rPr>
              <a:t>Association française pour le développement de l’éducation thérapeutique</a:t>
            </a:r>
            <a:endParaRPr kumimoji="0" lang="fr-FR" sz="1800" b="0" i="0" u="none" strike="noStrike" cap="none" normalizeH="0" baseline="0" dirty="0">
              <a:ln>
                <a:noFill/>
              </a:ln>
              <a:solidFill>
                <a:srgbClr val="006666"/>
              </a:solidFill>
              <a:effectLst/>
              <a:latin typeface="Arial" pitchFamily="34" charset="0"/>
              <a:cs typeface="Arial" pitchFamily="34" charset="0"/>
            </a:endParaRPr>
          </a:p>
        </p:txBody>
      </p:sp>
      <p:sp>
        <p:nvSpPr>
          <p:cNvPr id="20" name="Espace réservé du texte 19"/>
          <p:cNvSpPr>
            <a:spLocks noGrp="1"/>
          </p:cNvSpPr>
          <p:nvPr>
            <p:ph type="body" sz="quarter" idx="13" hasCustomPrompt="1"/>
          </p:nvPr>
        </p:nvSpPr>
        <p:spPr>
          <a:xfrm>
            <a:off x="3491880" y="5229200"/>
            <a:ext cx="4968551" cy="864096"/>
          </a:xfrm>
        </p:spPr>
        <p:txBody>
          <a:bodyPr>
            <a:noAutofit/>
          </a:bodyPr>
          <a:lstStyle>
            <a:lvl1pPr algn="r">
              <a:buNone/>
              <a:defRPr sz="2400" baseline="0">
                <a:solidFill>
                  <a:schemeClr val="accent6">
                    <a:lumMod val="75000"/>
                  </a:schemeClr>
                </a:solidFill>
              </a:defRPr>
            </a:lvl1pPr>
          </a:lstStyle>
          <a:p>
            <a:pPr lvl="0"/>
            <a:r>
              <a:rPr lang="fr-FR" dirty="0">
                <a:solidFill>
                  <a:schemeClr val="accent6">
                    <a:lumMod val="75000"/>
                  </a:schemeClr>
                </a:solidFill>
              </a:rPr>
              <a:t>Orateur</a:t>
            </a:r>
          </a:p>
          <a:p>
            <a:pPr lvl="0"/>
            <a:r>
              <a:rPr lang="fr-FR" dirty="0">
                <a:solidFill>
                  <a:schemeClr val="accent6">
                    <a:lumMod val="75000"/>
                  </a:schemeClr>
                </a:solidFill>
              </a:rPr>
              <a:t>Ville, Date</a:t>
            </a:r>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
Deuxième niveau
Troisième niveau
Quatrième niveau
Cinquième niveau</a:t>
            </a:r>
          </a:p>
        </p:txBody>
      </p:sp>
      <p:sp>
        <p:nvSpPr>
          <p:cNvPr id="4" name="Espace réservé de la date 3"/>
          <p:cNvSpPr>
            <a:spLocks noGrp="1"/>
          </p:cNvSpPr>
          <p:nvPr>
            <p:ph type="dt" sz="half" idx="10"/>
          </p:nvPr>
        </p:nvSpPr>
        <p:spPr/>
        <p:txBody>
          <a:bodyPr/>
          <a:lstStyle/>
          <a:p>
            <a:r>
              <a:rPr lang="fr-FR"/>
              <a:t>B. Sandrin, 2021</a:t>
            </a:r>
          </a:p>
        </p:txBody>
      </p:sp>
      <p:sp>
        <p:nvSpPr>
          <p:cNvPr id="5" name="Espace réservé du pied de page 4"/>
          <p:cNvSpPr>
            <a:spLocks noGrp="1"/>
          </p:cNvSpPr>
          <p:nvPr>
            <p:ph type="ftr" sz="quarter" idx="11"/>
          </p:nvPr>
        </p:nvSpPr>
        <p:spPr/>
        <p:txBody>
          <a:bodyPr/>
          <a:lstStyle/>
          <a:p>
            <a:r>
              <a:rPr lang="fr-FR" dirty="0" err="1"/>
              <a:t>Af</a:t>
            </a:r>
            <a:r>
              <a:rPr lang="fr-FR" dirty="0" err="1">
                <a:solidFill>
                  <a:schemeClr val="accent6">
                    <a:lumMod val="75000"/>
                  </a:schemeClr>
                </a:solidFill>
              </a:rPr>
              <a:t>d</a:t>
            </a:r>
            <a:r>
              <a:rPr lang="fr-FR" dirty="0" err="1"/>
              <a:t>et</a:t>
            </a:r>
            <a:endParaRPr lang="fr-FR" dirty="0"/>
          </a:p>
        </p:txBody>
      </p:sp>
      <p:sp>
        <p:nvSpPr>
          <p:cNvPr id="6" name="Espace réservé du numéro de diapositive 5"/>
          <p:cNvSpPr>
            <a:spLocks noGrp="1"/>
          </p:cNvSpPr>
          <p:nvPr>
            <p:ph type="sldNum" sz="quarter" idx="12"/>
          </p:nvPr>
        </p:nvSpPr>
        <p:spPr/>
        <p:txBody>
          <a:bodyPr/>
          <a:lstStyle/>
          <a:p>
            <a:fld id="{28870556-768B-40F0-95E0-E206D1813C8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Modifier les styles du texte du masque
Deuxième niveau
Troisième niveau
Quatrième niveau
Cinquième niveau</a:t>
            </a:r>
          </a:p>
        </p:txBody>
      </p:sp>
      <p:sp>
        <p:nvSpPr>
          <p:cNvPr id="4" name="Espace réservé de la date 3"/>
          <p:cNvSpPr>
            <a:spLocks noGrp="1"/>
          </p:cNvSpPr>
          <p:nvPr>
            <p:ph type="dt" sz="half" idx="10"/>
          </p:nvPr>
        </p:nvSpPr>
        <p:spPr/>
        <p:txBody>
          <a:bodyPr/>
          <a:lstStyle/>
          <a:p>
            <a:r>
              <a:rPr lang="fr-FR"/>
              <a:t>B. Sandrin, 2021</a:t>
            </a:r>
          </a:p>
        </p:txBody>
      </p:sp>
      <p:sp>
        <p:nvSpPr>
          <p:cNvPr id="5" name="Espace réservé du pied de page 4"/>
          <p:cNvSpPr>
            <a:spLocks noGrp="1"/>
          </p:cNvSpPr>
          <p:nvPr>
            <p:ph type="ftr" sz="quarter" idx="11"/>
          </p:nvPr>
        </p:nvSpPr>
        <p:spPr/>
        <p:txBody>
          <a:bodyPr/>
          <a:lstStyle/>
          <a:p>
            <a:r>
              <a:rPr lang="fr-FR" dirty="0" err="1"/>
              <a:t>Af</a:t>
            </a:r>
            <a:r>
              <a:rPr lang="fr-FR" dirty="0" err="1">
                <a:solidFill>
                  <a:schemeClr val="accent6">
                    <a:lumMod val="75000"/>
                  </a:schemeClr>
                </a:solidFill>
              </a:rPr>
              <a:t>d</a:t>
            </a:r>
            <a:r>
              <a:rPr lang="fr-FR" dirty="0" err="1"/>
              <a:t>et</a:t>
            </a:r>
            <a:endParaRPr lang="fr-FR" dirty="0"/>
          </a:p>
        </p:txBody>
      </p:sp>
      <p:sp>
        <p:nvSpPr>
          <p:cNvPr id="6" name="Espace réservé du numéro de diapositive 5"/>
          <p:cNvSpPr>
            <a:spLocks noGrp="1"/>
          </p:cNvSpPr>
          <p:nvPr>
            <p:ph type="sldNum" sz="quarter" idx="12"/>
          </p:nvPr>
        </p:nvSpPr>
        <p:spPr/>
        <p:txBody>
          <a:bodyPr/>
          <a:lstStyle/>
          <a:p>
            <a:fld id="{28870556-768B-40F0-95E0-E206D1813C8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006666"/>
                </a:solidFill>
              </a:defRPr>
            </a:lvl1pPr>
          </a:lstStyle>
          <a:p>
            <a:r>
              <a:rPr lang="fr-FR"/>
              <a:t>Modifiez le style du titre</a:t>
            </a:r>
            <a:endParaRPr lang="fr-FR" dirty="0"/>
          </a:p>
        </p:txBody>
      </p:sp>
      <p:sp>
        <p:nvSpPr>
          <p:cNvPr id="3" name="Espace réservé du contenu 2"/>
          <p:cNvSpPr>
            <a:spLocks noGrp="1"/>
          </p:cNvSpPr>
          <p:nvPr>
            <p:ph idx="1"/>
          </p:nvPr>
        </p:nvSpPr>
        <p:spPr/>
        <p:txBody>
          <a:bodyPr/>
          <a:lstStyle>
            <a:lvl1pPr>
              <a:defRPr>
                <a:solidFill>
                  <a:srgbClr val="009900"/>
                </a:solidFill>
              </a:defRPr>
            </a:lvl1pPr>
            <a:lvl2pPr>
              <a:buFont typeface="Arial" pitchFamily="34" charset="0"/>
              <a:buChar char="•"/>
              <a:defRPr>
                <a:solidFill>
                  <a:srgbClr val="006666"/>
                </a:solidFill>
              </a:defRPr>
            </a:lvl2pPr>
            <a:lvl3pPr>
              <a:defRPr>
                <a:solidFill>
                  <a:schemeClr val="accent6">
                    <a:lumMod val="75000"/>
                  </a:schemeClr>
                </a:solidFill>
              </a:defRPr>
            </a:lvl3pPr>
            <a:lvl4pPr>
              <a:buFont typeface="Arial" pitchFamily="34" charset="0"/>
              <a:buChar char="•"/>
              <a:defRPr/>
            </a:lvl4pPr>
            <a:lvl5pPr>
              <a:buFont typeface="Arial" pitchFamily="34" charset="0"/>
              <a:buChar char="•"/>
              <a:defRPr/>
            </a:lvl5pPr>
          </a:lstStyle>
          <a:p>
            <a:pPr lvl="0"/>
            <a:r>
              <a:rPr lang="fr-FR"/>
              <a:t>Modifier les styles du texte du masque
Deuxième niveau
Troisième niveau
Quatrième niveau
Cinquième niveau</a:t>
            </a:r>
            <a:endParaRPr lang="fr-FR" dirty="0"/>
          </a:p>
        </p:txBody>
      </p:sp>
      <p:sp>
        <p:nvSpPr>
          <p:cNvPr id="4" name="Espace réservé de la date 3"/>
          <p:cNvSpPr>
            <a:spLocks noGrp="1"/>
          </p:cNvSpPr>
          <p:nvPr>
            <p:ph type="dt" sz="half" idx="10"/>
          </p:nvPr>
        </p:nvSpPr>
        <p:spPr/>
        <p:txBody>
          <a:bodyPr/>
          <a:lstStyle/>
          <a:p>
            <a:r>
              <a:rPr lang="fr-FR"/>
              <a:t>B. Sandrin, 2021</a:t>
            </a:r>
            <a:endParaRPr lang="fr-FR" dirty="0"/>
          </a:p>
        </p:txBody>
      </p:sp>
      <p:sp>
        <p:nvSpPr>
          <p:cNvPr id="5" name="Espace réservé du numéro de diapositive 4"/>
          <p:cNvSpPr>
            <a:spLocks noGrp="1"/>
          </p:cNvSpPr>
          <p:nvPr>
            <p:ph type="sldNum" sz="quarter" idx="11"/>
          </p:nvPr>
        </p:nvSpPr>
        <p:spPr/>
        <p:txBody>
          <a:bodyPr/>
          <a:lstStyle/>
          <a:p>
            <a:fld id="{3812B44A-22B6-41D2-BB50-B59CCF378611}" type="slidenum">
              <a:rPr lang="fr-FR" smtClean="0"/>
              <a:pPr/>
              <a:t>‹N°›</a:t>
            </a:fld>
            <a:endParaRPr lang="fr-FR" dirty="0"/>
          </a:p>
        </p:txBody>
      </p:sp>
      <p:sp>
        <p:nvSpPr>
          <p:cNvPr id="6" name="Espace réservé du pied de page 5"/>
          <p:cNvSpPr>
            <a:spLocks noGrp="1"/>
          </p:cNvSpPr>
          <p:nvPr>
            <p:ph type="ftr" sz="quarter" idx="12"/>
          </p:nvPr>
        </p:nvSpPr>
        <p:spPr/>
        <p:txBody>
          <a:bodyPr/>
          <a:lstStyle/>
          <a:p>
            <a:r>
              <a:rPr lang="fr-FR"/>
              <a:t>Af</a:t>
            </a:r>
            <a:r>
              <a:rPr lang="fr-FR">
                <a:solidFill>
                  <a:schemeClr val="accent6">
                    <a:lumMod val="75000"/>
                  </a:schemeClr>
                </a:solidFill>
              </a:rPr>
              <a:t>d</a:t>
            </a:r>
            <a:r>
              <a:rPr lang="fr-FR"/>
              <a:t>et</a:t>
            </a:r>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p>
        </p:txBody>
      </p:sp>
      <p:sp>
        <p:nvSpPr>
          <p:cNvPr id="4" name="Espace réservé de la date 3"/>
          <p:cNvSpPr>
            <a:spLocks noGrp="1"/>
          </p:cNvSpPr>
          <p:nvPr>
            <p:ph type="dt" sz="half" idx="10"/>
          </p:nvPr>
        </p:nvSpPr>
        <p:spPr/>
        <p:txBody>
          <a:bodyPr/>
          <a:lstStyle/>
          <a:p>
            <a:r>
              <a:rPr lang="fr-FR"/>
              <a:t>B. Sandrin, 2021</a:t>
            </a:r>
          </a:p>
        </p:txBody>
      </p:sp>
      <p:sp>
        <p:nvSpPr>
          <p:cNvPr id="5" name="Espace réservé du pied de page 4"/>
          <p:cNvSpPr>
            <a:spLocks noGrp="1"/>
          </p:cNvSpPr>
          <p:nvPr>
            <p:ph type="ftr" sz="quarter" idx="11"/>
          </p:nvPr>
        </p:nvSpPr>
        <p:spPr/>
        <p:txBody>
          <a:bodyPr/>
          <a:lstStyle/>
          <a:p>
            <a:r>
              <a:rPr lang="fr-FR" dirty="0" err="1"/>
              <a:t>Af</a:t>
            </a:r>
            <a:r>
              <a:rPr lang="fr-FR" dirty="0" err="1">
                <a:solidFill>
                  <a:schemeClr val="accent6">
                    <a:lumMod val="75000"/>
                  </a:schemeClr>
                </a:solidFill>
              </a:rPr>
              <a:t>d</a:t>
            </a:r>
            <a:r>
              <a:rPr lang="fr-FR" dirty="0" err="1"/>
              <a:t>et</a:t>
            </a:r>
            <a:endParaRPr lang="fr-FR" dirty="0"/>
          </a:p>
        </p:txBody>
      </p:sp>
      <p:sp>
        <p:nvSpPr>
          <p:cNvPr id="6" name="Espace réservé du numéro de diapositive 5"/>
          <p:cNvSpPr>
            <a:spLocks noGrp="1"/>
          </p:cNvSpPr>
          <p:nvPr>
            <p:ph type="sldNum" sz="quarter" idx="12"/>
          </p:nvPr>
        </p:nvSpPr>
        <p:spPr/>
        <p:txBody>
          <a:bodyPr/>
          <a:lstStyle/>
          <a:p>
            <a:fld id="{28870556-768B-40F0-95E0-E206D1813C8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
Deuxième niveau
Troisième niveau
Quatrième niveau
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
Deuxième niveau
Troisième niveau
Quatrième niveau
Cinquième niveau</a:t>
            </a:r>
          </a:p>
        </p:txBody>
      </p:sp>
      <p:sp>
        <p:nvSpPr>
          <p:cNvPr id="5" name="Espace réservé de la date 4"/>
          <p:cNvSpPr>
            <a:spLocks noGrp="1"/>
          </p:cNvSpPr>
          <p:nvPr>
            <p:ph type="dt" sz="half" idx="10"/>
          </p:nvPr>
        </p:nvSpPr>
        <p:spPr/>
        <p:txBody>
          <a:bodyPr/>
          <a:lstStyle/>
          <a:p>
            <a:r>
              <a:rPr lang="fr-FR"/>
              <a:t>B. Sandrin, 2021</a:t>
            </a:r>
          </a:p>
        </p:txBody>
      </p:sp>
      <p:sp>
        <p:nvSpPr>
          <p:cNvPr id="6" name="Espace réservé du pied de page 5"/>
          <p:cNvSpPr>
            <a:spLocks noGrp="1"/>
          </p:cNvSpPr>
          <p:nvPr>
            <p:ph type="ftr" sz="quarter" idx="11"/>
          </p:nvPr>
        </p:nvSpPr>
        <p:spPr/>
        <p:txBody>
          <a:bodyPr/>
          <a:lstStyle/>
          <a:p>
            <a:r>
              <a:rPr lang="fr-FR" dirty="0" err="1"/>
              <a:t>Af</a:t>
            </a:r>
            <a:r>
              <a:rPr lang="fr-FR" dirty="0" err="1">
                <a:solidFill>
                  <a:schemeClr val="accent6">
                    <a:lumMod val="75000"/>
                  </a:schemeClr>
                </a:solidFill>
              </a:rPr>
              <a:t>d</a:t>
            </a:r>
            <a:r>
              <a:rPr lang="fr-FR" dirty="0" err="1"/>
              <a:t>et</a:t>
            </a:r>
            <a:endParaRPr lang="fr-FR" dirty="0"/>
          </a:p>
        </p:txBody>
      </p:sp>
      <p:sp>
        <p:nvSpPr>
          <p:cNvPr id="7" name="Espace réservé du numéro de diapositive 6"/>
          <p:cNvSpPr>
            <a:spLocks noGrp="1"/>
          </p:cNvSpPr>
          <p:nvPr>
            <p:ph type="sldNum" sz="quarter" idx="12"/>
          </p:nvPr>
        </p:nvSpPr>
        <p:spPr/>
        <p:txBody>
          <a:bodyPr/>
          <a:lstStyle/>
          <a:p>
            <a:fld id="{28870556-768B-40F0-95E0-E206D1813C8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lvl1pPr>
              <a:defRPr sz="4400"/>
            </a:lvl1pPr>
          </a:lstStyle>
          <a:p>
            <a:r>
              <a:rPr lang="fr-FR"/>
              <a:t>Modifiez le style du titre</a:t>
            </a:r>
            <a:endParaRPr lang="fr-FR" dirty="0"/>
          </a:p>
        </p:txBody>
      </p:sp>
      <p:sp>
        <p:nvSpPr>
          <p:cNvPr id="3" name="Espace réservé du texte 2"/>
          <p:cNvSpPr>
            <a:spLocks noGrp="1"/>
          </p:cNvSpPr>
          <p:nvPr>
            <p:ph type="body" idx="1"/>
          </p:nvPr>
        </p:nvSpPr>
        <p:spPr>
          <a:xfrm>
            <a:off x="457200" y="1535113"/>
            <a:ext cx="4040188" cy="6397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fr-FR" dirty="0"/>
          </a:p>
        </p:txBody>
      </p:sp>
      <p:sp>
        <p:nvSpPr>
          <p:cNvPr id="4" name="Espace réservé du contenu 3"/>
          <p:cNvSpPr>
            <a:spLocks noGrp="1"/>
          </p:cNvSpPr>
          <p:nvPr>
            <p:ph sz="half" idx="2"/>
          </p:nvPr>
        </p:nvSpPr>
        <p:spPr>
          <a:xfrm>
            <a:off x="457200" y="2174875"/>
            <a:ext cx="4040188" cy="3951288"/>
          </a:xfrm>
        </p:spPr>
        <p:txBody>
          <a:bodyPr/>
          <a:lstStyle>
            <a:lvl1pPr>
              <a:defRPr sz="2400">
                <a:solidFill>
                  <a:srgbClr val="006666"/>
                </a:solidFill>
              </a:defRPr>
            </a:lvl1pPr>
            <a:lvl2pPr>
              <a:defRPr sz="2000">
                <a:solidFill>
                  <a:schemeClr val="accent6">
                    <a:lumMod val="75000"/>
                  </a:schemeClr>
                </a:solidFill>
              </a:defRPr>
            </a:lvl2pPr>
            <a:lvl3pPr>
              <a:defRPr sz="1800">
                <a:solidFill>
                  <a:schemeClr val="tx1"/>
                </a:solidFill>
              </a:defRPr>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
Deuxième niveau
Troisième niveau
Quatrième niveau
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fr-FR" dirty="0"/>
          </a:p>
        </p:txBody>
      </p:sp>
      <p:sp>
        <p:nvSpPr>
          <p:cNvPr id="6" name="Espace réservé du contenu 5"/>
          <p:cNvSpPr>
            <a:spLocks noGrp="1"/>
          </p:cNvSpPr>
          <p:nvPr>
            <p:ph sz="quarter" idx="4"/>
          </p:nvPr>
        </p:nvSpPr>
        <p:spPr>
          <a:xfrm>
            <a:off x="4645025" y="2174875"/>
            <a:ext cx="4041775" cy="3951288"/>
          </a:xfrm>
        </p:spPr>
        <p:txBody>
          <a:bodyPr/>
          <a:lstStyle>
            <a:lvl1pPr>
              <a:defRPr sz="2400">
                <a:solidFill>
                  <a:srgbClr val="006666"/>
                </a:solidFill>
              </a:defRPr>
            </a:lvl1pPr>
            <a:lvl2pPr>
              <a:defRPr sz="2000">
                <a:solidFill>
                  <a:schemeClr val="accent6">
                    <a:lumMod val="75000"/>
                  </a:schemeClr>
                </a:solidFill>
              </a:defRPr>
            </a:lvl2pPr>
            <a:lvl3pPr>
              <a:defRPr sz="1800">
                <a:solidFill>
                  <a:schemeClr val="tx1"/>
                </a:solidFill>
              </a:defRPr>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
Deuxième niveau
Troisième niveau
Quatrième niveau
Cinquième niveau</a:t>
            </a:r>
            <a:endParaRPr lang="fr-FR" dirty="0"/>
          </a:p>
        </p:txBody>
      </p:sp>
      <p:sp>
        <p:nvSpPr>
          <p:cNvPr id="7" name="Espace réservé de la date 6"/>
          <p:cNvSpPr>
            <a:spLocks noGrp="1"/>
          </p:cNvSpPr>
          <p:nvPr>
            <p:ph type="dt" sz="half" idx="10"/>
          </p:nvPr>
        </p:nvSpPr>
        <p:spPr/>
        <p:txBody>
          <a:bodyPr/>
          <a:lstStyle/>
          <a:p>
            <a:r>
              <a:rPr lang="fr-FR"/>
              <a:t>B. Sandrin, 2021</a:t>
            </a:r>
          </a:p>
        </p:txBody>
      </p:sp>
      <p:sp>
        <p:nvSpPr>
          <p:cNvPr id="8" name="Espace réservé du pied de page 7"/>
          <p:cNvSpPr>
            <a:spLocks noGrp="1"/>
          </p:cNvSpPr>
          <p:nvPr>
            <p:ph type="ftr" sz="quarter" idx="11"/>
          </p:nvPr>
        </p:nvSpPr>
        <p:spPr/>
        <p:txBody>
          <a:bodyPr/>
          <a:lstStyle/>
          <a:p>
            <a:r>
              <a:rPr lang="fr-FR" dirty="0" err="1"/>
              <a:t>Af</a:t>
            </a:r>
            <a:r>
              <a:rPr lang="fr-FR" dirty="0" err="1">
                <a:solidFill>
                  <a:schemeClr val="accent6">
                    <a:lumMod val="75000"/>
                  </a:schemeClr>
                </a:solidFill>
              </a:rPr>
              <a:t>d</a:t>
            </a:r>
            <a:r>
              <a:rPr lang="fr-FR" dirty="0" err="1"/>
              <a:t>et</a:t>
            </a:r>
            <a:endParaRPr lang="fr-FR" dirty="0"/>
          </a:p>
        </p:txBody>
      </p:sp>
      <p:sp>
        <p:nvSpPr>
          <p:cNvPr id="9" name="Espace réservé du numéro de diapositive 8"/>
          <p:cNvSpPr>
            <a:spLocks noGrp="1"/>
          </p:cNvSpPr>
          <p:nvPr>
            <p:ph type="sldNum" sz="quarter" idx="12"/>
          </p:nvPr>
        </p:nvSpPr>
        <p:spPr/>
        <p:txBody>
          <a:bodyPr/>
          <a:lstStyle/>
          <a:p>
            <a:fld id="{28870556-768B-40F0-95E0-E206D1813C8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B. Sandrin, 2021</a:t>
            </a:r>
          </a:p>
        </p:txBody>
      </p:sp>
      <p:sp>
        <p:nvSpPr>
          <p:cNvPr id="4" name="Espace réservé du pied de page 3"/>
          <p:cNvSpPr>
            <a:spLocks noGrp="1"/>
          </p:cNvSpPr>
          <p:nvPr>
            <p:ph type="ftr" sz="quarter" idx="11"/>
          </p:nvPr>
        </p:nvSpPr>
        <p:spPr/>
        <p:txBody>
          <a:bodyPr/>
          <a:lstStyle/>
          <a:p>
            <a:r>
              <a:rPr lang="fr-FR" dirty="0" err="1"/>
              <a:t>Af</a:t>
            </a:r>
            <a:r>
              <a:rPr lang="fr-FR" dirty="0" err="1">
                <a:solidFill>
                  <a:schemeClr val="accent6">
                    <a:lumMod val="75000"/>
                  </a:schemeClr>
                </a:solidFill>
              </a:rPr>
              <a:t>d</a:t>
            </a:r>
            <a:r>
              <a:rPr lang="fr-FR" dirty="0" err="1"/>
              <a:t>et</a:t>
            </a:r>
            <a:endParaRPr lang="fr-FR" dirty="0"/>
          </a:p>
        </p:txBody>
      </p:sp>
      <p:sp>
        <p:nvSpPr>
          <p:cNvPr id="5" name="Espace réservé du numéro de diapositive 4"/>
          <p:cNvSpPr>
            <a:spLocks noGrp="1"/>
          </p:cNvSpPr>
          <p:nvPr>
            <p:ph type="sldNum" sz="quarter" idx="12"/>
          </p:nvPr>
        </p:nvSpPr>
        <p:spPr/>
        <p:txBody>
          <a:bodyPr/>
          <a:lstStyle/>
          <a:p>
            <a:fld id="{28870556-768B-40F0-95E0-E206D1813C8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B. Sandrin, 2021</a:t>
            </a:r>
          </a:p>
        </p:txBody>
      </p:sp>
      <p:sp>
        <p:nvSpPr>
          <p:cNvPr id="3" name="Espace réservé du pied de page 2"/>
          <p:cNvSpPr>
            <a:spLocks noGrp="1"/>
          </p:cNvSpPr>
          <p:nvPr>
            <p:ph type="ftr" sz="quarter" idx="11"/>
          </p:nvPr>
        </p:nvSpPr>
        <p:spPr/>
        <p:txBody>
          <a:bodyPr/>
          <a:lstStyle/>
          <a:p>
            <a:r>
              <a:rPr lang="fr-FR" dirty="0" err="1"/>
              <a:t>Af</a:t>
            </a:r>
            <a:r>
              <a:rPr lang="fr-FR" dirty="0" err="1">
                <a:solidFill>
                  <a:schemeClr val="accent6">
                    <a:lumMod val="75000"/>
                  </a:schemeClr>
                </a:solidFill>
              </a:rPr>
              <a:t>d</a:t>
            </a:r>
            <a:r>
              <a:rPr lang="fr-FR" dirty="0" err="1"/>
              <a:t>et</a:t>
            </a:r>
            <a:endParaRPr lang="fr-FR" dirty="0"/>
          </a:p>
        </p:txBody>
      </p:sp>
      <p:sp>
        <p:nvSpPr>
          <p:cNvPr id="4" name="Espace réservé du numéro de diapositive 3"/>
          <p:cNvSpPr>
            <a:spLocks noGrp="1"/>
          </p:cNvSpPr>
          <p:nvPr>
            <p:ph type="sldNum" sz="quarter" idx="12"/>
          </p:nvPr>
        </p:nvSpPr>
        <p:spPr/>
        <p:txBody>
          <a:bodyPr/>
          <a:lstStyle/>
          <a:p>
            <a:fld id="{28870556-768B-40F0-95E0-E206D1813C8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
Deuxième niveau
Troisième niveau
Quatrième niveau
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p>
        </p:txBody>
      </p:sp>
      <p:sp>
        <p:nvSpPr>
          <p:cNvPr id="5" name="Espace réservé de la date 4"/>
          <p:cNvSpPr>
            <a:spLocks noGrp="1"/>
          </p:cNvSpPr>
          <p:nvPr>
            <p:ph type="dt" sz="half" idx="10"/>
          </p:nvPr>
        </p:nvSpPr>
        <p:spPr/>
        <p:txBody>
          <a:bodyPr/>
          <a:lstStyle/>
          <a:p>
            <a:r>
              <a:rPr lang="fr-FR"/>
              <a:t>B. Sandrin, 2021</a:t>
            </a:r>
          </a:p>
        </p:txBody>
      </p:sp>
      <p:sp>
        <p:nvSpPr>
          <p:cNvPr id="6" name="Espace réservé du pied de page 5"/>
          <p:cNvSpPr>
            <a:spLocks noGrp="1"/>
          </p:cNvSpPr>
          <p:nvPr>
            <p:ph type="ftr" sz="quarter" idx="11"/>
          </p:nvPr>
        </p:nvSpPr>
        <p:spPr/>
        <p:txBody>
          <a:bodyPr/>
          <a:lstStyle/>
          <a:p>
            <a:r>
              <a:rPr lang="fr-FR" dirty="0" err="1"/>
              <a:t>Af</a:t>
            </a:r>
            <a:r>
              <a:rPr lang="fr-FR" dirty="0" err="1">
                <a:solidFill>
                  <a:schemeClr val="accent6">
                    <a:lumMod val="75000"/>
                  </a:schemeClr>
                </a:solidFill>
              </a:rPr>
              <a:t>d</a:t>
            </a:r>
            <a:r>
              <a:rPr lang="fr-FR" dirty="0" err="1"/>
              <a:t>et</a:t>
            </a:r>
            <a:endParaRPr lang="fr-FR" dirty="0"/>
          </a:p>
        </p:txBody>
      </p:sp>
      <p:sp>
        <p:nvSpPr>
          <p:cNvPr id="7" name="Espace réservé du numéro de diapositive 6"/>
          <p:cNvSpPr>
            <a:spLocks noGrp="1"/>
          </p:cNvSpPr>
          <p:nvPr>
            <p:ph type="sldNum" sz="quarter" idx="12"/>
          </p:nvPr>
        </p:nvSpPr>
        <p:spPr/>
        <p:txBody>
          <a:bodyPr/>
          <a:lstStyle/>
          <a:p>
            <a:fld id="{28870556-768B-40F0-95E0-E206D1813C8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p>
        </p:txBody>
      </p:sp>
      <p:sp>
        <p:nvSpPr>
          <p:cNvPr id="5" name="Espace réservé de la date 4"/>
          <p:cNvSpPr>
            <a:spLocks noGrp="1"/>
          </p:cNvSpPr>
          <p:nvPr>
            <p:ph type="dt" sz="half" idx="10"/>
          </p:nvPr>
        </p:nvSpPr>
        <p:spPr/>
        <p:txBody>
          <a:bodyPr/>
          <a:lstStyle/>
          <a:p>
            <a:r>
              <a:rPr lang="fr-FR"/>
              <a:t>B. Sandrin, 2021</a:t>
            </a:r>
          </a:p>
        </p:txBody>
      </p:sp>
      <p:sp>
        <p:nvSpPr>
          <p:cNvPr id="6" name="Espace réservé du pied de page 5"/>
          <p:cNvSpPr>
            <a:spLocks noGrp="1"/>
          </p:cNvSpPr>
          <p:nvPr>
            <p:ph type="ftr" sz="quarter" idx="11"/>
          </p:nvPr>
        </p:nvSpPr>
        <p:spPr/>
        <p:txBody>
          <a:bodyPr/>
          <a:lstStyle/>
          <a:p>
            <a:r>
              <a:rPr lang="fr-FR" dirty="0" err="1"/>
              <a:t>Af</a:t>
            </a:r>
            <a:r>
              <a:rPr lang="fr-FR" dirty="0" err="1">
                <a:solidFill>
                  <a:schemeClr val="accent6">
                    <a:lumMod val="75000"/>
                  </a:schemeClr>
                </a:solidFill>
              </a:rPr>
              <a:t>d</a:t>
            </a:r>
            <a:r>
              <a:rPr lang="fr-FR" dirty="0" err="1"/>
              <a:t>et</a:t>
            </a:r>
            <a:endParaRPr lang="fr-FR" dirty="0"/>
          </a:p>
        </p:txBody>
      </p:sp>
      <p:sp>
        <p:nvSpPr>
          <p:cNvPr id="7" name="Espace réservé du numéro de diapositive 6"/>
          <p:cNvSpPr>
            <a:spLocks noGrp="1"/>
          </p:cNvSpPr>
          <p:nvPr>
            <p:ph type="sldNum" sz="quarter" idx="12"/>
          </p:nvPr>
        </p:nvSpPr>
        <p:spPr/>
        <p:txBody>
          <a:bodyPr/>
          <a:lstStyle/>
          <a:p>
            <a:fld id="{28870556-768B-40F0-95E0-E206D1813C8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r>
              <a:rPr lang="fr-FR"/>
              <a:t>B. Sandrin, 2021</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b="1">
                <a:solidFill>
                  <a:srgbClr val="006666"/>
                </a:solidFill>
              </a:defRPr>
            </a:lvl1pPr>
          </a:lstStyle>
          <a:p>
            <a:r>
              <a:rPr lang="fr-FR" dirty="0" err="1"/>
              <a:t>Af</a:t>
            </a:r>
            <a:r>
              <a:rPr lang="fr-FR" dirty="0" err="1">
                <a:solidFill>
                  <a:schemeClr val="accent6">
                    <a:lumMod val="75000"/>
                  </a:schemeClr>
                </a:solidFill>
              </a:rPr>
              <a:t>d</a:t>
            </a:r>
            <a:r>
              <a:rPr lang="fr-FR" dirty="0" err="1"/>
              <a:t>et</a:t>
            </a: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3812B44A-22B6-41D2-BB50-B59CCF378611}"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914400" rtl="0" eaLnBrk="1" latinLnBrk="0" hangingPunct="1">
        <a:spcBef>
          <a:spcPct val="0"/>
        </a:spcBef>
        <a:buNone/>
        <a:defRPr sz="4400" kern="1200">
          <a:solidFill>
            <a:srgbClr val="006666"/>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99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6666"/>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6">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2564904"/>
            <a:ext cx="8640958" cy="2448272"/>
          </a:xfrm>
        </p:spPr>
        <p:txBody>
          <a:bodyPr>
            <a:normAutofit/>
          </a:bodyPr>
          <a:lstStyle/>
          <a:p>
            <a:r>
              <a:rPr lang="fr-FR" sz="4000" dirty="0"/>
              <a:t>Vous avez dit partagé… ?</a:t>
            </a:r>
          </a:p>
        </p:txBody>
      </p:sp>
      <p:sp>
        <p:nvSpPr>
          <p:cNvPr id="3" name="Sous-titre 2"/>
          <p:cNvSpPr>
            <a:spLocks noGrp="1"/>
          </p:cNvSpPr>
          <p:nvPr>
            <p:ph type="subTitle" idx="1"/>
          </p:nvPr>
        </p:nvSpPr>
        <p:spPr>
          <a:xfrm>
            <a:off x="251520" y="1304764"/>
            <a:ext cx="8640959" cy="1260140"/>
          </a:xfrm>
        </p:spPr>
        <p:txBody>
          <a:bodyPr>
            <a:noAutofit/>
          </a:bodyPr>
          <a:lstStyle/>
          <a:p>
            <a:r>
              <a:rPr lang="fr-FR" b="0" dirty="0"/>
              <a:t>Rencontres d’éducation thérapeutique</a:t>
            </a:r>
          </a:p>
          <a:p>
            <a:r>
              <a:rPr lang="fr-FR" b="0" dirty="0"/>
              <a:t>du territoire de santé Vannes-Ploërmel-Malestroit</a:t>
            </a:r>
          </a:p>
        </p:txBody>
      </p:sp>
      <p:sp>
        <p:nvSpPr>
          <p:cNvPr id="4" name="Espace réservé du texte 3"/>
          <p:cNvSpPr>
            <a:spLocks noGrp="1"/>
          </p:cNvSpPr>
          <p:nvPr>
            <p:ph type="body" sz="quarter" idx="13"/>
          </p:nvPr>
        </p:nvSpPr>
        <p:spPr/>
        <p:txBody>
          <a:bodyPr/>
          <a:lstStyle/>
          <a:p>
            <a:r>
              <a:rPr lang="fr-FR" dirty="0"/>
              <a:t>Brigitte </a:t>
            </a:r>
            <a:r>
              <a:rPr lang="fr-FR" dirty="0" err="1"/>
              <a:t>Sandrin</a:t>
            </a:r>
            <a:endParaRPr lang="fr-FR" dirty="0"/>
          </a:p>
          <a:p>
            <a:r>
              <a:rPr lang="fr-FR" dirty="0"/>
              <a:t>17 juin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942E50F2-2069-7440-9088-205901A64928}"/>
              </a:ext>
            </a:extLst>
          </p:cNvPr>
          <p:cNvSpPr>
            <a:spLocks noGrp="1"/>
          </p:cNvSpPr>
          <p:nvPr>
            <p:ph type="dt" sz="half" idx="10"/>
          </p:nvPr>
        </p:nvSpPr>
        <p:spPr/>
        <p:txBody>
          <a:bodyPr/>
          <a:lstStyle/>
          <a:p>
            <a:r>
              <a:rPr lang="fr-FR"/>
              <a:t>B. Sandrin, 2021</a:t>
            </a:r>
            <a:endParaRPr lang="fr-FR" dirty="0"/>
          </a:p>
        </p:txBody>
      </p:sp>
      <p:sp>
        <p:nvSpPr>
          <p:cNvPr id="5" name="Espace réservé du numéro de diapositive 4">
            <a:extLst>
              <a:ext uri="{FF2B5EF4-FFF2-40B4-BE49-F238E27FC236}">
                <a16:creationId xmlns:a16="http://schemas.microsoft.com/office/drawing/2014/main" id="{B937EA38-5969-4945-9935-B50CC41DFCEB}"/>
              </a:ext>
            </a:extLst>
          </p:cNvPr>
          <p:cNvSpPr>
            <a:spLocks noGrp="1"/>
          </p:cNvSpPr>
          <p:nvPr>
            <p:ph type="sldNum" sz="quarter" idx="11"/>
          </p:nvPr>
        </p:nvSpPr>
        <p:spPr/>
        <p:txBody>
          <a:bodyPr/>
          <a:lstStyle/>
          <a:p>
            <a:fld id="{3812B44A-22B6-41D2-BB50-B59CCF378611}" type="slidenum">
              <a:rPr lang="fr-FR" smtClean="0"/>
              <a:pPr/>
              <a:t>10</a:t>
            </a:fld>
            <a:endParaRPr lang="fr-FR" dirty="0"/>
          </a:p>
        </p:txBody>
      </p:sp>
      <p:sp>
        <p:nvSpPr>
          <p:cNvPr id="6" name="Espace réservé du pied de page 5">
            <a:extLst>
              <a:ext uri="{FF2B5EF4-FFF2-40B4-BE49-F238E27FC236}">
                <a16:creationId xmlns:a16="http://schemas.microsoft.com/office/drawing/2014/main" id="{F34260ED-9CC1-AB48-927E-4F343769B6F7}"/>
              </a:ext>
            </a:extLst>
          </p:cNvPr>
          <p:cNvSpPr>
            <a:spLocks noGrp="1"/>
          </p:cNvSpPr>
          <p:nvPr>
            <p:ph type="ftr" sz="quarter" idx="12"/>
          </p:nvPr>
        </p:nvSpPr>
        <p:spPr/>
        <p:txBody>
          <a:bodyPr/>
          <a:lstStyle/>
          <a:p>
            <a:r>
              <a:rPr lang="fr-FR"/>
              <a:t>Af</a:t>
            </a:r>
            <a:r>
              <a:rPr lang="fr-FR">
                <a:solidFill>
                  <a:schemeClr val="accent6">
                    <a:lumMod val="75000"/>
                  </a:schemeClr>
                </a:solidFill>
              </a:rPr>
              <a:t>d</a:t>
            </a:r>
            <a:r>
              <a:rPr lang="fr-FR"/>
              <a:t>et</a:t>
            </a:r>
            <a:endParaRPr lang="fr-FR" dirty="0"/>
          </a:p>
        </p:txBody>
      </p:sp>
      <p:pic>
        <p:nvPicPr>
          <p:cNvPr id="8" name="Image 7">
            <a:extLst>
              <a:ext uri="{FF2B5EF4-FFF2-40B4-BE49-F238E27FC236}">
                <a16:creationId xmlns:a16="http://schemas.microsoft.com/office/drawing/2014/main" id="{52AA4222-894D-CF45-83C7-B888EFD511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34" y="1412776"/>
            <a:ext cx="9051932" cy="4701600"/>
          </a:xfrm>
          <a:prstGeom prst="rect">
            <a:avLst/>
          </a:prstGeom>
        </p:spPr>
      </p:pic>
      <p:sp>
        <p:nvSpPr>
          <p:cNvPr id="9" name="ZoneTexte 8">
            <a:extLst>
              <a:ext uri="{FF2B5EF4-FFF2-40B4-BE49-F238E27FC236}">
                <a16:creationId xmlns:a16="http://schemas.microsoft.com/office/drawing/2014/main" id="{53C5B2C5-37A1-6047-AFE6-AFBC193AC92E}"/>
              </a:ext>
            </a:extLst>
          </p:cNvPr>
          <p:cNvSpPr txBox="1"/>
          <p:nvPr/>
        </p:nvSpPr>
        <p:spPr>
          <a:xfrm>
            <a:off x="179512" y="142934"/>
            <a:ext cx="8784976" cy="1077218"/>
          </a:xfrm>
          <a:prstGeom prst="rect">
            <a:avLst/>
          </a:prstGeom>
          <a:noFill/>
        </p:spPr>
        <p:txBody>
          <a:bodyPr wrap="square" rtlCol="0">
            <a:spAutoFit/>
          </a:bodyPr>
          <a:lstStyle/>
          <a:p>
            <a:pPr algn="ctr"/>
            <a:r>
              <a:rPr lang="fr-FR" sz="3200" dirty="0">
                <a:solidFill>
                  <a:schemeClr val="accent5">
                    <a:lumMod val="50000"/>
                  </a:schemeClr>
                </a:solidFill>
              </a:rPr>
              <a:t>Autre exemple de support d’aide à la décision destiné aux patients  </a:t>
            </a:r>
          </a:p>
        </p:txBody>
      </p:sp>
    </p:spTree>
    <p:extLst>
      <p:ext uri="{BB962C8B-B14F-4D97-AF65-F5344CB8AC3E}">
        <p14:creationId xmlns:p14="http://schemas.microsoft.com/office/powerpoint/2010/main" val="1338595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a date 3">
            <a:extLst>
              <a:ext uri="{FF2B5EF4-FFF2-40B4-BE49-F238E27FC236}">
                <a16:creationId xmlns:a16="http://schemas.microsoft.com/office/drawing/2014/main" id="{D3A058DD-6EDA-3345-A780-F865799C67B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B. Sandrin, 2021</a:t>
            </a:r>
          </a:p>
        </p:txBody>
      </p:sp>
      <p:sp>
        <p:nvSpPr>
          <p:cNvPr id="6147" name="Rectangle 2">
            <a:extLst>
              <a:ext uri="{FF2B5EF4-FFF2-40B4-BE49-F238E27FC236}">
                <a16:creationId xmlns:a16="http://schemas.microsoft.com/office/drawing/2014/main" id="{B0E8DC47-AB9B-BD49-ACF6-9BC96C9F5AF8}"/>
              </a:ext>
            </a:extLst>
          </p:cNvPr>
          <p:cNvSpPr>
            <a:spLocks noGrp="1" noChangeArrowheads="1"/>
          </p:cNvSpPr>
          <p:nvPr>
            <p:ph type="title"/>
          </p:nvPr>
        </p:nvSpPr>
        <p:spPr>
          <a:xfrm>
            <a:off x="179512" y="188913"/>
            <a:ext cx="8856984" cy="935831"/>
          </a:xfrm>
        </p:spPr>
        <p:txBody>
          <a:bodyPr>
            <a:noAutofit/>
          </a:bodyPr>
          <a:lstStyle/>
          <a:p>
            <a:pPr eaLnBrk="1" hangingPunct="1"/>
            <a:r>
              <a:rPr lang="fr-FR" altLang="fr-FR" sz="3600" dirty="0"/>
              <a:t>Quel rapport avec l’éducation thérapeutique ?</a:t>
            </a:r>
          </a:p>
        </p:txBody>
      </p:sp>
      <p:sp>
        <p:nvSpPr>
          <p:cNvPr id="6148" name="Rectangle 3">
            <a:extLst>
              <a:ext uri="{FF2B5EF4-FFF2-40B4-BE49-F238E27FC236}">
                <a16:creationId xmlns:a16="http://schemas.microsoft.com/office/drawing/2014/main" id="{D4132CBE-D1B9-374D-968C-79356506248F}"/>
              </a:ext>
            </a:extLst>
          </p:cNvPr>
          <p:cNvSpPr>
            <a:spLocks noGrp="1" noChangeArrowheads="1"/>
          </p:cNvSpPr>
          <p:nvPr>
            <p:ph type="body" idx="1"/>
          </p:nvPr>
        </p:nvSpPr>
        <p:spPr>
          <a:xfrm>
            <a:off x="755650" y="1141856"/>
            <a:ext cx="7931150" cy="5095455"/>
          </a:xfrm>
        </p:spPr>
        <p:txBody>
          <a:bodyPr/>
          <a:lstStyle/>
          <a:p>
            <a:pPr eaLnBrk="1" hangingPunct="1">
              <a:lnSpc>
                <a:spcPct val="80000"/>
              </a:lnSpc>
              <a:buFontTx/>
              <a:buNone/>
            </a:pPr>
            <a:endParaRPr lang="fr-FR" altLang="fr-FR" sz="1800" dirty="0">
              <a:solidFill>
                <a:schemeClr val="tx2"/>
              </a:solidFill>
            </a:endParaRPr>
          </a:p>
          <a:p>
            <a:pPr eaLnBrk="1" hangingPunct="1"/>
            <a:r>
              <a:rPr lang="fr-FR" altLang="fr-FR" sz="2800" dirty="0"/>
              <a:t>Autonomie, réciprocité et partage</a:t>
            </a:r>
          </a:p>
          <a:p>
            <a:pPr eaLnBrk="1" hangingPunct="1"/>
            <a:r>
              <a:rPr lang="fr-FR" altLang="fr-FR" sz="2800" dirty="0"/>
              <a:t>Impératif éthique fondamental</a:t>
            </a:r>
          </a:p>
          <a:p>
            <a:pPr lvl="1" eaLnBrk="1" hangingPunct="1"/>
            <a:r>
              <a:rPr lang="fr-FR" altLang="fr-FR" sz="2400" dirty="0"/>
              <a:t>« Agis en toutes circonstances de façon à cultiver l’autonomie d’autrui et la tienne se développera de surcroît » Malherbe J.F.</a:t>
            </a:r>
            <a:endParaRPr lang="fr-FR" altLang="fr-FR" dirty="0"/>
          </a:p>
          <a:p>
            <a:pPr eaLnBrk="1" hangingPunct="1">
              <a:lnSpc>
                <a:spcPct val="80000"/>
              </a:lnSpc>
            </a:pPr>
            <a:r>
              <a:rPr lang="fr-FR" altLang="fr-FR" sz="2800" dirty="0"/>
              <a:t>« Si, par son action éducative, le soignant parvient à promouvoir l’autonomie de la personne malade, sa rencontre avec le patient lui permettra de progresser lui-même sur le chemin de l’autonomie. L’éducation se fera dans les deux sens. »</a:t>
            </a:r>
          </a:p>
          <a:p>
            <a:pPr marL="914400" lvl="2" indent="0" algn="r">
              <a:lnSpc>
                <a:spcPct val="80000"/>
              </a:lnSpc>
              <a:buNone/>
            </a:pPr>
            <a:endParaRPr lang="fr-FR" altLang="fr-FR" sz="1600" dirty="0">
              <a:solidFill>
                <a:srgbClr val="006666"/>
              </a:solidFill>
            </a:endParaRPr>
          </a:p>
          <a:p>
            <a:pPr marL="914400" lvl="2" indent="0" algn="r">
              <a:lnSpc>
                <a:spcPct val="80000"/>
              </a:lnSpc>
              <a:buNone/>
            </a:pPr>
            <a:r>
              <a:rPr lang="fr-FR" altLang="fr-FR" sz="1600" dirty="0" err="1">
                <a:solidFill>
                  <a:srgbClr val="006666"/>
                </a:solidFill>
              </a:rPr>
              <a:t>Sandrin</a:t>
            </a:r>
            <a:r>
              <a:rPr lang="fr-FR" altLang="fr-FR" sz="1600" dirty="0">
                <a:solidFill>
                  <a:srgbClr val="006666"/>
                </a:solidFill>
              </a:rPr>
              <a:t> B. Patient et soignant : qui éduque l’autre ? </a:t>
            </a:r>
          </a:p>
          <a:p>
            <a:pPr marL="914400" lvl="2" indent="0" algn="r">
              <a:lnSpc>
                <a:spcPct val="80000"/>
              </a:lnSpc>
              <a:buNone/>
            </a:pPr>
            <a:r>
              <a:rPr lang="fr-FR" altLang="fr-FR" sz="1600" dirty="0">
                <a:solidFill>
                  <a:srgbClr val="006666"/>
                </a:solidFill>
              </a:rPr>
              <a:t>Médecine des maladies métaboliques, 2008</a:t>
            </a:r>
          </a:p>
        </p:txBody>
      </p:sp>
      <p:sp>
        <p:nvSpPr>
          <p:cNvPr id="2" name="Espace réservé du pied de page 1">
            <a:extLst>
              <a:ext uri="{FF2B5EF4-FFF2-40B4-BE49-F238E27FC236}">
                <a16:creationId xmlns:a16="http://schemas.microsoft.com/office/drawing/2014/main" id="{18832C52-E782-3F43-9D8E-FF9911B43C29}"/>
              </a:ext>
            </a:extLst>
          </p:cNvPr>
          <p:cNvSpPr>
            <a:spLocks noGrp="1"/>
          </p:cNvSpPr>
          <p:nvPr>
            <p:ph type="ftr" sz="quarter" idx="12"/>
          </p:nvPr>
        </p:nvSpPr>
        <p:spPr/>
        <p:txBody>
          <a:bodyPr/>
          <a:lstStyle/>
          <a:p>
            <a:r>
              <a:rPr lang="fr-FR"/>
              <a:t>Af</a:t>
            </a:r>
            <a:r>
              <a:rPr lang="fr-FR">
                <a:solidFill>
                  <a:schemeClr val="accent6">
                    <a:lumMod val="75000"/>
                  </a:schemeClr>
                </a:solidFill>
              </a:rPr>
              <a:t>d</a:t>
            </a:r>
            <a:r>
              <a:rPr lang="fr-FR"/>
              <a:t>et</a:t>
            </a: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a date 3">
            <a:extLst>
              <a:ext uri="{FF2B5EF4-FFF2-40B4-BE49-F238E27FC236}">
                <a16:creationId xmlns:a16="http://schemas.microsoft.com/office/drawing/2014/main" id="{C38EE88C-C7A0-4F46-8903-D0766EC4A63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B. Sandrin, 2021</a:t>
            </a:r>
          </a:p>
        </p:txBody>
      </p:sp>
      <p:sp>
        <p:nvSpPr>
          <p:cNvPr id="7171" name="Rectangle 2">
            <a:extLst>
              <a:ext uri="{FF2B5EF4-FFF2-40B4-BE49-F238E27FC236}">
                <a16:creationId xmlns:a16="http://schemas.microsoft.com/office/drawing/2014/main" id="{4C457E73-9A2B-6A4E-BFB7-8AC43D7628DF}"/>
              </a:ext>
            </a:extLst>
          </p:cNvPr>
          <p:cNvSpPr>
            <a:spLocks noGrp="1" noChangeArrowheads="1"/>
          </p:cNvSpPr>
          <p:nvPr>
            <p:ph type="title"/>
          </p:nvPr>
        </p:nvSpPr>
        <p:spPr>
          <a:xfrm>
            <a:off x="179512" y="166695"/>
            <a:ext cx="8846889" cy="2186393"/>
          </a:xfrm>
        </p:spPr>
        <p:txBody>
          <a:bodyPr>
            <a:noAutofit/>
          </a:bodyPr>
          <a:lstStyle/>
          <a:p>
            <a:r>
              <a:rPr lang="fr-FR" altLang="fr-FR" sz="3600" dirty="0"/>
              <a:t>Que se passe-t-il au cours </a:t>
            </a:r>
            <a:br>
              <a:rPr lang="fr-FR" altLang="fr-FR" sz="3600" dirty="0"/>
            </a:br>
            <a:r>
              <a:rPr lang="fr-FR" altLang="fr-FR" sz="3600" dirty="0"/>
              <a:t>d’un bilan éducatif partagé ?</a:t>
            </a:r>
            <a:br>
              <a:rPr lang="fr-FR" altLang="fr-FR" sz="3600" dirty="0"/>
            </a:br>
            <a:r>
              <a:rPr lang="fr-FR" sz="2000" dirty="0"/>
              <a:t>(à condition qu’il ne s’agisse ni d’un diagnostic éducatif ni d’une ETP Canada dry…)</a:t>
            </a:r>
            <a:br>
              <a:rPr lang="fr-FR" sz="3600" dirty="0"/>
            </a:br>
            <a:endParaRPr lang="fr-FR" altLang="fr-FR" sz="3600" dirty="0"/>
          </a:p>
        </p:txBody>
      </p:sp>
      <p:sp>
        <p:nvSpPr>
          <p:cNvPr id="7172" name="Rectangle 3">
            <a:extLst>
              <a:ext uri="{FF2B5EF4-FFF2-40B4-BE49-F238E27FC236}">
                <a16:creationId xmlns:a16="http://schemas.microsoft.com/office/drawing/2014/main" id="{3FE08BD5-DE4F-4342-B546-6817C568B862}"/>
              </a:ext>
            </a:extLst>
          </p:cNvPr>
          <p:cNvSpPr>
            <a:spLocks noGrp="1" noChangeArrowheads="1"/>
          </p:cNvSpPr>
          <p:nvPr>
            <p:ph type="body" idx="1"/>
          </p:nvPr>
        </p:nvSpPr>
        <p:spPr>
          <a:xfrm>
            <a:off x="684213" y="2353089"/>
            <a:ext cx="8002587" cy="4210050"/>
          </a:xfrm>
        </p:spPr>
        <p:txBody>
          <a:bodyPr/>
          <a:lstStyle/>
          <a:p>
            <a:r>
              <a:rPr lang="fr-FR" sz="2800" dirty="0"/>
              <a:t>Il s’agit, pour le patient et le soignant, </a:t>
            </a:r>
          </a:p>
          <a:p>
            <a:pPr lvl="1"/>
            <a:r>
              <a:rPr lang="fr-FR" sz="2400" dirty="0">
                <a:solidFill>
                  <a:schemeClr val="accent6">
                    <a:lumMod val="75000"/>
                  </a:schemeClr>
                </a:solidFill>
              </a:rPr>
              <a:t>d’évaluer ensemble </a:t>
            </a:r>
            <a:r>
              <a:rPr lang="fr-FR" sz="2400" dirty="0"/>
              <a:t>la situation du patient, l’atteinte des objectifs, le bien fondé d’une décision antérieure…</a:t>
            </a:r>
          </a:p>
          <a:p>
            <a:pPr lvl="1"/>
            <a:r>
              <a:rPr lang="fr-FR" sz="2400" dirty="0">
                <a:solidFill>
                  <a:schemeClr val="accent6">
                    <a:lumMod val="75000"/>
                  </a:schemeClr>
                </a:solidFill>
              </a:rPr>
              <a:t>et de convenir</a:t>
            </a:r>
            <a:r>
              <a:rPr lang="fr-FR" sz="2400" dirty="0"/>
              <a:t> de priorités, d’objectifs, de la participation à un cycle d’ateliers collectifs,  d’un changement de traitement…</a:t>
            </a:r>
          </a:p>
          <a:p>
            <a:r>
              <a:rPr lang="fr-FR" sz="2800" dirty="0"/>
              <a:t>… autrement dit, il s’agit d’une prise de décision partagée.</a:t>
            </a:r>
          </a:p>
          <a:p>
            <a:pPr lvl="1"/>
            <a:endParaRPr lang="fr-FR" sz="2000" dirty="0"/>
          </a:p>
          <a:p>
            <a:pPr marL="0" indent="0" eaLnBrk="1" hangingPunct="1">
              <a:buNone/>
            </a:pPr>
            <a:endParaRPr lang="fr-FR" altLang="fr-FR" sz="2800" dirty="0"/>
          </a:p>
        </p:txBody>
      </p:sp>
      <p:sp>
        <p:nvSpPr>
          <p:cNvPr id="7173" name="Espace réservé du numéro de diapositive 4">
            <a:extLst>
              <a:ext uri="{FF2B5EF4-FFF2-40B4-BE49-F238E27FC236}">
                <a16:creationId xmlns:a16="http://schemas.microsoft.com/office/drawing/2014/main" id="{32D72BFF-07AC-6741-A331-F7637ECC443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sp>
        <p:nvSpPr>
          <p:cNvPr id="2" name="Espace réservé du pied de page 1">
            <a:extLst>
              <a:ext uri="{FF2B5EF4-FFF2-40B4-BE49-F238E27FC236}">
                <a16:creationId xmlns:a16="http://schemas.microsoft.com/office/drawing/2014/main" id="{431ED065-A048-F540-A92D-DC1FA66982C8}"/>
              </a:ext>
            </a:extLst>
          </p:cNvPr>
          <p:cNvSpPr>
            <a:spLocks noGrp="1"/>
          </p:cNvSpPr>
          <p:nvPr>
            <p:ph type="ftr" sz="quarter" idx="12"/>
          </p:nvPr>
        </p:nvSpPr>
        <p:spPr/>
        <p:txBody>
          <a:bodyPr/>
          <a:lstStyle/>
          <a:p>
            <a:r>
              <a:rPr lang="fr-FR"/>
              <a:t>Af</a:t>
            </a:r>
            <a:r>
              <a:rPr lang="fr-FR">
                <a:solidFill>
                  <a:schemeClr val="accent6">
                    <a:lumMod val="75000"/>
                  </a:schemeClr>
                </a:solidFill>
              </a:rPr>
              <a:t>d</a:t>
            </a:r>
            <a:r>
              <a:rPr lang="fr-FR"/>
              <a:t>et</a:t>
            </a: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3B2D6-79B5-304A-A18E-6F50D2430DC1}"/>
              </a:ext>
            </a:extLst>
          </p:cNvPr>
          <p:cNvSpPr>
            <a:spLocks noGrp="1"/>
          </p:cNvSpPr>
          <p:nvPr>
            <p:ph type="title"/>
          </p:nvPr>
        </p:nvSpPr>
        <p:spPr/>
        <p:txBody>
          <a:bodyPr/>
          <a:lstStyle/>
          <a:p>
            <a:r>
              <a:rPr lang="fr-FR" dirty="0"/>
              <a:t>Que partagent-ils ?</a:t>
            </a:r>
          </a:p>
        </p:txBody>
      </p:sp>
      <p:sp>
        <p:nvSpPr>
          <p:cNvPr id="3" name="Espace réservé du contenu 2">
            <a:extLst>
              <a:ext uri="{FF2B5EF4-FFF2-40B4-BE49-F238E27FC236}">
                <a16:creationId xmlns:a16="http://schemas.microsoft.com/office/drawing/2014/main" id="{4800A192-0D13-D547-9A6D-400B52AD8AE3}"/>
              </a:ext>
            </a:extLst>
          </p:cNvPr>
          <p:cNvSpPr>
            <a:spLocks noGrp="1"/>
          </p:cNvSpPr>
          <p:nvPr>
            <p:ph idx="1"/>
          </p:nvPr>
        </p:nvSpPr>
        <p:spPr/>
        <p:txBody>
          <a:bodyPr/>
          <a:lstStyle/>
          <a:p>
            <a:r>
              <a:rPr lang="fr-FR" sz="2400" dirty="0"/>
              <a:t>Le soignant invite le patient à s’exprimer et l’écoute de manière non sélective. Le patient fait le récit de sa vie avec la maladie, dévoile ses émotions, ses connaissances, ses questionnements. </a:t>
            </a:r>
          </a:p>
          <a:p>
            <a:r>
              <a:rPr lang="fr-FR" sz="2400" dirty="0"/>
              <a:t>Le soignant cherche à comprendre, le mieux possible, le point de vue du patient, son ressenti. Il s’applique à reconnaître pour lui-même les émotions et les jugements spontanés que le récit du patient fait naître en lui. </a:t>
            </a:r>
          </a:p>
          <a:p>
            <a:r>
              <a:rPr lang="fr-FR" sz="2400" dirty="0"/>
              <a:t>Ils partagent un « savoir d’humanité ». </a:t>
            </a:r>
          </a:p>
        </p:txBody>
      </p:sp>
      <p:sp>
        <p:nvSpPr>
          <p:cNvPr id="4" name="Espace réservé de la date 3">
            <a:extLst>
              <a:ext uri="{FF2B5EF4-FFF2-40B4-BE49-F238E27FC236}">
                <a16:creationId xmlns:a16="http://schemas.microsoft.com/office/drawing/2014/main" id="{2C243531-5CC5-3E47-BA5C-AA33F2658958}"/>
              </a:ext>
            </a:extLst>
          </p:cNvPr>
          <p:cNvSpPr>
            <a:spLocks noGrp="1"/>
          </p:cNvSpPr>
          <p:nvPr>
            <p:ph type="dt" sz="half" idx="10"/>
          </p:nvPr>
        </p:nvSpPr>
        <p:spPr/>
        <p:txBody>
          <a:bodyPr/>
          <a:lstStyle/>
          <a:p>
            <a:r>
              <a:rPr lang="fr-FR"/>
              <a:t>B. Sandrin, 2021</a:t>
            </a:r>
            <a:endParaRPr lang="fr-FR" dirty="0"/>
          </a:p>
        </p:txBody>
      </p:sp>
      <p:sp>
        <p:nvSpPr>
          <p:cNvPr id="5" name="Espace réservé du numéro de diapositive 4">
            <a:extLst>
              <a:ext uri="{FF2B5EF4-FFF2-40B4-BE49-F238E27FC236}">
                <a16:creationId xmlns:a16="http://schemas.microsoft.com/office/drawing/2014/main" id="{3E7B18FD-3CF1-0D44-89B8-70AEEE74CAA4}"/>
              </a:ext>
            </a:extLst>
          </p:cNvPr>
          <p:cNvSpPr>
            <a:spLocks noGrp="1"/>
          </p:cNvSpPr>
          <p:nvPr>
            <p:ph type="sldNum" sz="quarter" idx="11"/>
          </p:nvPr>
        </p:nvSpPr>
        <p:spPr/>
        <p:txBody>
          <a:bodyPr/>
          <a:lstStyle/>
          <a:p>
            <a:fld id="{3812B44A-22B6-41D2-BB50-B59CCF378611}" type="slidenum">
              <a:rPr lang="fr-FR" smtClean="0"/>
              <a:pPr/>
              <a:t>13</a:t>
            </a:fld>
            <a:endParaRPr lang="fr-FR" dirty="0"/>
          </a:p>
        </p:txBody>
      </p:sp>
      <p:sp>
        <p:nvSpPr>
          <p:cNvPr id="6" name="Espace réservé du pied de page 5">
            <a:extLst>
              <a:ext uri="{FF2B5EF4-FFF2-40B4-BE49-F238E27FC236}">
                <a16:creationId xmlns:a16="http://schemas.microsoft.com/office/drawing/2014/main" id="{A8C24DB7-D1CF-0649-BE1C-FA3ED7154E80}"/>
              </a:ext>
            </a:extLst>
          </p:cNvPr>
          <p:cNvSpPr>
            <a:spLocks noGrp="1"/>
          </p:cNvSpPr>
          <p:nvPr>
            <p:ph type="ftr" sz="quarter" idx="12"/>
          </p:nvPr>
        </p:nvSpPr>
        <p:spPr/>
        <p:txBody>
          <a:bodyPr/>
          <a:lstStyle/>
          <a:p>
            <a:r>
              <a:rPr lang="fr-FR"/>
              <a:t>Af</a:t>
            </a:r>
            <a:r>
              <a:rPr lang="fr-FR">
                <a:solidFill>
                  <a:schemeClr val="accent6">
                    <a:lumMod val="75000"/>
                  </a:schemeClr>
                </a:solidFill>
              </a:rPr>
              <a:t>d</a:t>
            </a:r>
            <a:r>
              <a:rPr lang="fr-FR"/>
              <a:t>et</a:t>
            </a:r>
            <a:endParaRPr lang="fr-FR" dirty="0"/>
          </a:p>
        </p:txBody>
      </p:sp>
    </p:spTree>
    <p:extLst>
      <p:ext uri="{BB962C8B-B14F-4D97-AF65-F5344CB8AC3E}">
        <p14:creationId xmlns:p14="http://schemas.microsoft.com/office/powerpoint/2010/main" val="2546926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DB0D33-FFA3-A048-8F35-ACA8010ADF8D}"/>
              </a:ext>
            </a:extLst>
          </p:cNvPr>
          <p:cNvSpPr>
            <a:spLocks noGrp="1"/>
          </p:cNvSpPr>
          <p:nvPr>
            <p:ph type="title"/>
          </p:nvPr>
        </p:nvSpPr>
        <p:spPr/>
        <p:txBody>
          <a:bodyPr/>
          <a:lstStyle/>
          <a:p>
            <a:r>
              <a:rPr lang="fr-FR" dirty="0"/>
              <a:t>Que partagent-ils ?</a:t>
            </a:r>
          </a:p>
        </p:txBody>
      </p:sp>
      <p:sp>
        <p:nvSpPr>
          <p:cNvPr id="3" name="Espace réservé du contenu 2">
            <a:extLst>
              <a:ext uri="{FF2B5EF4-FFF2-40B4-BE49-F238E27FC236}">
                <a16:creationId xmlns:a16="http://schemas.microsoft.com/office/drawing/2014/main" id="{16DA3C73-F0E9-594F-A484-D828B760907D}"/>
              </a:ext>
            </a:extLst>
          </p:cNvPr>
          <p:cNvSpPr>
            <a:spLocks noGrp="1"/>
          </p:cNvSpPr>
          <p:nvPr>
            <p:ph idx="1"/>
          </p:nvPr>
        </p:nvSpPr>
        <p:spPr/>
        <p:txBody>
          <a:bodyPr/>
          <a:lstStyle/>
          <a:p>
            <a:r>
              <a:rPr lang="fr-FR" sz="2400" dirty="0"/>
              <a:t>Le soignant oriente et accompagne le patient vers des sources d’information où il pourra trouver des éléments de réponse aux questions qu’il se pose. </a:t>
            </a:r>
          </a:p>
          <a:p>
            <a:r>
              <a:rPr lang="fr-FR" sz="2400" dirty="0"/>
              <a:t>Le patient cherche, tâtonne, se documente. Il arrive qu’il oriente lui aussi le soignant vers de nouvelles sources d’information. </a:t>
            </a:r>
          </a:p>
          <a:p>
            <a:r>
              <a:rPr lang="fr-FR" sz="2400" dirty="0"/>
              <a:t>Ils partagent un « savoir scientifique ».</a:t>
            </a:r>
          </a:p>
          <a:p>
            <a:endParaRPr lang="fr-FR" dirty="0"/>
          </a:p>
        </p:txBody>
      </p:sp>
      <p:sp>
        <p:nvSpPr>
          <p:cNvPr id="4" name="Espace réservé de la date 3">
            <a:extLst>
              <a:ext uri="{FF2B5EF4-FFF2-40B4-BE49-F238E27FC236}">
                <a16:creationId xmlns:a16="http://schemas.microsoft.com/office/drawing/2014/main" id="{D6E5CBB2-A500-D94E-8BD4-93117D944CD4}"/>
              </a:ext>
            </a:extLst>
          </p:cNvPr>
          <p:cNvSpPr>
            <a:spLocks noGrp="1"/>
          </p:cNvSpPr>
          <p:nvPr>
            <p:ph type="dt" sz="half" idx="10"/>
          </p:nvPr>
        </p:nvSpPr>
        <p:spPr/>
        <p:txBody>
          <a:bodyPr/>
          <a:lstStyle/>
          <a:p>
            <a:r>
              <a:rPr lang="fr-FR"/>
              <a:t>B. Sandrin, 2021</a:t>
            </a:r>
            <a:endParaRPr lang="fr-FR" dirty="0"/>
          </a:p>
        </p:txBody>
      </p:sp>
      <p:sp>
        <p:nvSpPr>
          <p:cNvPr id="5" name="Espace réservé du numéro de diapositive 4">
            <a:extLst>
              <a:ext uri="{FF2B5EF4-FFF2-40B4-BE49-F238E27FC236}">
                <a16:creationId xmlns:a16="http://schemas.microsoft.com/office/drawing/2014/main" id="{D461581C-A22C-414A-A0D4-99F11FDF4F31}"/>
              </a:ext>
            </a:extLst>
          </p:cNvPr>
          <p:cNvSpPr>
            <a:spLocks noGrp="1"/>
          </p:cNvSpPr>
          <p:nvPr>
            <p:ph type="sldNum" sz="quarter" idx="11"/>
          </p:nvPr>
        </p:nvSpPr>
        <p:spPr/>
        <p:txBody>
          <a:bodyPr/>
          <a:lstStyle/>
          <a:p>
            <a:fld id="{3812B44A-22B6-41D2-BB50-B59CCF378611}" type="slidenum">
              <a:rPr lang="fr-FR" smtClean="0"/>
              <a:pPr/>
              <a:t>14</a:t>
            </a:fld>
            <a:endParaRPr lang="fr-FR" dirty="0"/>
          </a:p>
        </p:txBody>
      </p:sp>
      <p:sp>
        <p:nvSpPr>
          <p:cNvPr id="6" name="Espace réservé du pied de page 5">
            <a:extLst>
              <a:ext uri="{FF2B5EF4-FFF2-40B4-BE49-F238E27FC236}">
                <a16:creationId xmlns:a16="http://schemas.microsoft.com/office/drawing/2014/main" id="{584F2B95-06EF-E64D-BB67-C7CF15611211}"/>
              </a:ext>
            </a:extLst>
          </p:cNvPr>
          <p:cNvSpPr>
            <a:spLocks noGrp="1"/>
          </p:cNvSpPr>
          <p:nvPr>
            <p:ph type="ftr" sz="quarter" idx="12"/>
          </p:nvPr>
        </p:nvSpPr>
        <p:spPr/>
        <p:txBody>
          <a:bodyPr/>
          <a:lstStyle/>
          <a:p>
            <a:r>
              <a:rPr lang="fr-FR"/>
              <a:t>Af</a:t>
            </a:r>
            <a:r>
              <a:rPr lang="fr-FR">
                <a:solidFill>
                  <a:schemeClr val="accent6">
                    <a:lumMod val="75000"/>
                  </a:schemeClr>
                </a:solidFill>
              </a:rPr>
              <a:t>d</a:t>
            </a:r>
            <a:r>
              <a:rPr lang="fr-FR"/>
              <a:t>et</a:t>
            </a:r>
            <a:endParaRPr lang="fr-FR" dirty="0"/>
          </a:p>
        </p:txBody>
      </p:sp>
    </p:spTree>
    <p:extLst>
      <p:ext uri="{BB962C8B-B14F-4D97-AF65-F5344CB8AC3E}">
        <p14:creationId xmlns:p14="http://schemas.microsoft.com/office/powerpoint/2010/main" val="2431729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985EEA-F268-AD44-B4C9-EC5E9E6B03C3}"/>
              </a:ext>
            </a:extLst>
          </p:cNvPr>
          <p:cNvSpPr>
            <a:spLocks noGrp="1"/>
          </p:cNvSpPr>
          <p:nvPr>
            <p:ph type="title"/>
          </p:nvPr>
        </p:nvSpPr>
        <p:spPr/>
        <p:txBody>
          <a:bodyPr/>
          <a:lstStyle/>
          <a:p>
            <a:r>
              <a:rPr lang="fr-FR" dirty="0"/>
              <a:t>Que partagent-ils ?</a:t>
            </a:r>
          </a:p>
        </p:txBody>
      </p:sp>
      <p:sp>
        <p:nvSpPr>
          <p:cNvPr id="3" name="Espace réservé du contenu 2">
            <a:extLst>
              <a:ext uri="{FF2B5EF4-FFF2-40B4-BE49-F238E27FC236}">
                <a16:creationId xmlns:a16="http://schemas.microsoft.com/office/drawing/2014/main" id="{D9E8E413-ABC9-3842-9E33-CF33D89F9100}"/>
              </a:ext>
            </a:extLst>
          </p:cNvPr>
          <p:cNvSpPr>
            <a:spLocks noGrp="1"/>
          </p:cNvSpPr>
          <p:nvPr>
            <p:ph idx="1"/>
          </p:nvPr>
        </p:nvSpPr>
        <p:spPr/>
        <p:txBody>
          <a:bodyPr>
            <a:normAutofit/>
          </a:bodyPr>
          <a:lstStyle/>
          <a:p>
            <a:r>
              <a:rPr lang="fr-FR" sz="2400" dirty="0"/>
              <a:t>Le patient met à l’épreuve, expérimente le savoir qu’il a acquis, par exemple en prenant une décision avec le soignant. </a:t>
            </a:r>
          </a:p>
          <a:p>
            <a:r>
              <a:rPr lang="fr-FR" sz="2400" dirty="0"/>
              <a:t>Le soignant engrange les résultats de l’expérience du patient forgeant ainsi, au fil du temps et des patients qu’il rencontre, sa propre expérience. </a:t>
            </a:r>
          </a:p>
          <a:p>
            <a:r>
              <a:rPr lang="fr-FR" sz="2400" dirty="0"/>
              <a:t>Ils partagent un « savoir d’expérience ».</a:t>
            </a:r>
          </a:p>
          <a:p>
            <a:endParaRPr lang="fr-FR" sz="2400" dirty="0"/>
          </a:p>
        </p:txBody>
      </p:sp>
      <p:sp>
        <p:nvSpPr>
          <p:cNvPr id="4" name="Espace réservé de la date 3">
            <a:extLst>
              <a:ext uri="{FF2B5EF4-FFF2-40B4-BE49-F238E27FC236}">
                <a16:creationId xmlns:a16="http://schemas.microsoft.com/office/drawing/2014/main" id="{142820DD-B692-EE4B-81DE-518BF9C0FA67}"/>
              </a:ext>
            </a:extLst>
          </p:cNvPr>
          <p:cNvSpPr>
            <a:spLocks noGrp="1"/>
          </p:cNvSpPr>
          <p:nvPr>
            <p:ph type="dt" sz="half" idx="10"/>
          </p:nvPr>
        </p:nvSpPr>
        <p:spPr/>
        <p:txBody>
          <a:bodyPr/>
          <a:lstStyle/>
          <a:p>
            <a:r>
              <a:rPr lang="fr-FR"/>
              <a:t>B. Sandrin, 2021</a:t>
            </a:r>
            <a:endParaRPr lang="fr-FR" dirty="0"/>
          </a:p>
        </p:txBody>
      </p:sp>
      <p:sp>
        <p:nvSpPr>
          <p:cNvPr id="5" name="Espace réservé du numéro de diapositive 4">
            <a:extLst>
              <a:ext uri="{FF2B5EF4-FFF2-40B4-BE49-F238E27FC236}">
                <a16:creationId xmlns:a16="http://schemas.microsoft.com/office/drawing/2014/main" id="{70F01B21-A37D-1F45-93C9-4EE39737E6A8}"/>
              </a:ext>
            </a:extLst>
          </p:cNvPr>
          <p:cNvSpPr>
            <a:spLocks noGrp="1"/>
          </p:cNvSpPr>
          <p:nvPr>
            <p:ph type="sldNum" sz="quarter" idx="11"/>
          </p:nvPr>
        </p:nvSpPr>
        <p:spPr/>
        <p:txBody>
          <a:bodyPr/>
          <a:lstStyle/>
          <a:p>
            <a:fld id="{3812B44A-22B6-41D2-BB50-B59CCF378611}" type="slidenum">
              <a:rPr lang="fr-FR" smtClean="0"/>
              <a:pPr/>
              <a:t>15</a:t>
            </a:fld>
            <a:endParaRPr lang="fr-FR" dirty="0"/>
          </a:p>
        </p:txBody>
      </p:sp>
      <p:sp>
        <p:nvSpPr>
          <p:cNvPr id="6" name="Espace réservé du pied de page 5">
            <a:extLst>
              <a:ext uri="{FF2B5EF4-FFF2-40B4-BE49-F238E27FC236}">
                <a16:creationId xmlns:a16="http://schemas.microsoft.com/office/drawing/2014/main" id="{619F90CF-0E04-4847-BE53-0F8145C23C2E}"/>
              </a:ext>
            </a:extLst>
          </p:cNvPr>
          <p:cNvSpPr>
            <a:spLocks noGrp="1"/>
          </p:cNvSpPr>
          <p:nvPr>
            <p:ph type="ftr" sz="quarter" idx="12"/>
          </p:nvPr>
        </p:nvSpPr>
        <p:spPr/>
        <p:txBody>
          <a:bodyPr/>
          <a:lstStyle/>
          <a:p>
            <a:r>
              <a:rPr lang="fr-FR"/>
              <a:t>Af</a:t>
            </a:r>
            <a:r>
              <a:rPr lang="fr-FR">
                <a:solidFill>
                  <a:schemeClr val="accent6">
                    <a:lumMod val="75000"/>
                  </a:schemeClr>
                </a:solidFill>
              </a:rPr>
              <a:t>d</a:t>
            </a:r>
            <a:r>
              <a:rPr lang="fr-FR"/>
              <a:t>et</a:t>
            </a:r>
            <a:endParaRPr lang="fr-FR" dirty="0"/>
          </a:p>
        </p:txBody>
      </p:sp>
    </p:spTree>
    <p:extLst>
      <p:ext uri="{BB962C8B-B14F-4D97-AF65-F5344CB8AC3E}">
        <p14:creationId xmlns:p14="http://schemas.microsoft.com/office/powerpoint/2010/main" val="125608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a date 2">
            <a:extLst>
              <a:ext uri="{FF2B5EF4-FFF2-40B4-BE49-F238E27FC236}">
                <a16:creationId xmlns:a16="http://schemas.microsoft.com/office/drawing/2014/main" id="{259DD995-350D-AE49-AF59-B4A3CB6B690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B. Sandrin, 2021</a:t>
            </a:r>
          </a:p>
        </p:txBody>
      </p:sp>
      <p:sp>
        <p:nvSpPr>
          <p:cNvPr id="11267" name="Rectangle 2">
            <a:extLst>
              <a:ext uri="{FF2B5EF4-FFF2-40B4-BE49-F238E27FC236}">
                <a16:creationId xmlns:a16="http://schemas.microsoft.com/office/drawing/2014/main" id="{AD7A3943-DAF1-1344-80D4-94CD6E0756F3}"/>
              </a:ext>
            </a:extLst>
          </p:cNvPr>
          <p:cNvSpPr>
            <a:spLocks noGrp="1" noChangeArrowheads="1"/>
          </p:cNvSpPr>
          <p:nvPr>
            <p:ph type="title"/>
          </p:nvPr>
        </p:nvSpPr>
        <p:spPr>
          <a:xfrm>
            <a:off x="900113" y="1447800"/>
            <a:ext cx="7710487" cy="3962400"/>
          </a:xfrm>
        </p:spPr>
        <p:txBody>
          <a:bodyPr/>
          <a:lstStyle/>
          <a:p>
            <a:pPr algn="l" eaLnBrk="1" hangingPunct="1"/>
            <a:r>
              <a:rPr lang="fr-FR" altLang="fr-FR" sz="2400" dirty="0"/>
              <a:t>C’est en partageant ces différents niveaux de savoir (d’humanité, scientifique, d’expérience) que le soignant et le patient s’éduquent en réciprocité et gagnent en autonomie. En élaborant progressivement des réponses aux situations qui surgissent, en prenant des décisions concertées, ils créent ensemble de nouveaux savoirs, nés de leur rencontre singulière.</a:t>
            </a:r>
          </a:p>
        </p:txBody>
      </p:sp>
      <p:sp>
        <p:nvSpPr>
          <p:cNvPr id="11268" name="Espace réservé du numéro de diapositive 3">
            <a:extLst>
              <a:ext uri="{FF2B5EF4-FFF2-40B4-BE49-F238E27FC236}">
                <a16:creationId xmlns:a16="http://schemas.microsoft.com/office/drawing/2014/main" id="{084D67A0-5861-BC44-B735-CB406A3020A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dirty="0"/>
          </a:p>
        </p:txBody>
      </p:sp>
      <p:sp>
        <p:nvSpPr>
          <p:cNvPr id="2" name="Espace réservé du pied de page 1">
            <a:extLst>
              <a:ext uri="{FF2B5EF4-FFF2-40B4-BE49-F238E27FC236}">
                <a16:creationId xmlns:a16="http://schemas.microsoft.com/office/drawing/2014/main" id="{F33C0288-6083-854F-905E-3312F30983BE}"/>
              </a:ext>
            </a:extLst>
          </p:cNvPr>
          <p:cNvSpPr>
            <a:spLocks noGrp="1"/>
          </p:cNvSpPr>
          <p:nvPr>
            <p:ph type="ftr" sz="quarter" idx="11"/>
          </p:nvPr>
        </p:nvSpPr>
        <p:spPr/>
        <p:txBody>
          <a:bodyPr/>
          <a:lstStyle/>
          <a:p>
            <a:r>
              <a:rPr lang="fr-FR"/>
              <a:t>Af</a:t>
            </a:r>
            <a:r>
              <a:rPr lang="fr-FR">
                <a:solidFill>
                  <a:schemeClr val="accent6">
                    <a:lumMod val="75000"/>
                  </a:schemeClr>
                </a:solidFill>
              </a:rPr>
              <a:t>d</a:t>
            </a:r>
            <a:r>
              <a:rPr lang="fr-FR"/>
              <a:t>et</a:t>
            </a: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2BA186-6EC1-A54D-9C4B-1FD9743AC331}"/>
              </a:ext>
            </a:extLst>
          </p:cNvPr>
          <p:cNvSpPr>
            <a:spLocks noGrp="1"/>
          </p:cNvSpPr>
          <p:nvPr>
            <p:ph type="title"/>
          </p:nvPr>
        </p:nvSpPr>
        <p:spPr/>
        <p:txBody>
          <a:bodyPr>
            <a:noAutofit/>
          </a:bodyPr>
          <a:lstStyle/>
          <a:p>
            <a:r>
              <a:rPr lang="fr-FR" sz="3600" dirty="0"/>
              <a:t>Intérêts de la prise de décision partagée</a:t>
            </a:r>
          </a:p>
        </p:txBody>
      </p:sp>
      <p:sp>
        <p:nvSpPr>
          <p:cNvPr id="3" name="Espace réservé du contenu 2">
            <a:extLst>
              <a:ext uri="{FF2B5EF4-FFF2-40B4-BE49-F238E27FC236}">
                <a16:creationId xmlns:a16="http://schemas.microsoft.com/office/drawing/2014/main" id="{247DBD62-165B-BD42-926B-B997196BC4A9}"/>
              </a:ext>
            </a:extLst>
          </p:cNvPr>
          <p:cNvSpPr>
            <a:spLocks noGrp="1"/>
          </p:cNvSpPr>
          <p:nvPr>
            <p:ph idx="1"/>
          </p:nvPr>
        </p:nvSpPr>
        <p:spPr>
          <a:xfrm>
            <a:off x="323528" y="1600200"/>
            <a:ext cx="8496944" cy="4525963"/>
          </a:xfrm>
        </p:spPr>
        <p:txBody>
          <a:bodyPr/>
          <a:lstStyle/>
          <a:p>
            <a:pPr marL="0" indent="0" algn="ctr">
              <a:buNone/>
            </a:pPr>
            <a:r>
              <a:rPr lang="fr-FR" sz="2400" dirty="0"/>
              <a:t>Selon l’état des lieux réalisé par la HAS… </a:t>
            </a:r>
          </a:p>
          <a:p>
            <a:r>
              <a:rPr lang="fr-FR" sz="2400" dirty="0"/>
              <a:t>« Les aides à la décision partagée ont fait preuve de leur efficacité pour :</a:t>
            </a:r>
          </a:p>
          <a:p>
            <a:pPr lvl="1"/>
            <a:r>
              <a:rPr lang="fr-FR" sz="2000" dirty="0"/>
              <a:t>augmenter la participation du patient qui le souhaite aux décisions qui concernent sa santé individuelle,</a:t>
            </a:r>
          </a:p>
          <a:p>
            <a:pPr lvl="1"/>
            <a:r>
              <a:rPr lang="fr-FR" sz="2000" dirty="0"/>
              <a:t>proposer aux patients des soins correspondant mieux à leurs valeurs, </a:t>
            </a:r>
          </a:p>
          <a:p>
            <a:pPr lvl="1"/>
            <a:r>
              <a:rPr lang="fr-FR" sz="2000" dirty="0"/>
              <a:t>leur permettre d’acquérir une plus juste perception du risque qu’ils encourent.</a:t>
            </a:r>
          </a:p>
          <a:p>
            <a:r>
              <a:rPr lang="fr-FR" sz="2400" dirty="0"/>
              <a:t>Associées aux recommandations de bonnes pratiques et à la formation des professionnels elles améliorent la qualité et la sécurité des soins. »</a:t>
            </a:r>
          </a:p>
          <a:p>
            <a:pPr lvl="1"/>
            <a:endParaRPr lang="fr-FR" sz="2000" dirty="0"/>
          </a:p>
          <a:p>
            <a:pPr lvl="1"/>
            <a:endParaRPr lang="fr-FR" dirty="0"/>
          </a:p>
          <a:p>
            <a:pPr lvl="1"/>
            <a:endParaRPr lang="fr-FR" dirty="0"/>
          </a:p>
          <a:p>
            <a:endParaRPr lang="fr-FR" dirty="0"/>
          </a:p>
        </p:txBody>
      </p:sp>
      <p:sp>
        <p:nvSpPr>
          <p:cNvPr id="4" name="Espace réservé de la date 3">
            <a:extLst>
              <a:ext uri="{FF2B5EF4-FFF2-40B4-BE49-F238E27FC236}">
                <a16:creationId xmlns:a16="http://schemas.microsoft.com/office/drawing/2014/main" id="{DF3E8FDA-C1CE-8547-B92C-4DE18F92FF2D}"/>
              </a:ext>
            </a:extLst>
          </p:cNvPr>
          <p:cNvSpPr>
            <a:spLocks noGrp="1"/>
          </p:cNvSpPr>
          <p:nvPr>
            <p:ph type="dt" sz="half" idx="10"/>
          </p:nvPr>
        </p:nvSpPr>
        <p:spPr/>
        <p:txBody>
          <a:bodyPr/>
          <a:lstStyle/>
          <a:p>
            <a:r>
              <a:rPr lang="fr-FR"/>
              <a:t>B. Sandrin, 2021</a:t>
            </a:r>
            <a:endParaRPr lang="fr-FR" dirty="0"/>
          </a:p>
        </p:txBody>
      </p:sp>
      <p:sp>
        <p:nvSpPr>
          <p:cNvPr id="5" name="Espace réservé du numéro de diapositive 4">
            <a:extLst>
              <a:ext uri="{FF2B5EF4-FFF2-40B4-BE49-F238E27FC236}">
                <a16:creationId xmlns:a16="http://schemas.microsoft.com/office/drawing/2014/main" id="{5B22B0FF-31C9-7543-BF08-295B9DC6B315}"/>
              </a:ext>
            </a:extLst>
          </p:cNvPr>
          <p:cNvSpPr>
            <a:spLocks noGrp="1"/>
          </p:cNvSpPr>
          <p:nvPr>
            <p:ph type="sldNum" sz="quarter" idx="11"/>
          </p:nvPr>
        </p:nvSpPr>
        <p:spPr/>
        <p:txBody>
          <a:bodyPr/>
          <a:lstStyle/>
          <a:p>
            <a:fld id="{3812B44A-22B6-41D2-BB50-B59CCF378611}" type="slidenum">
              <a:rPr lang="fr-FR" smtClean="0"/>
              <a:pPr/>
              <a:t>17</a:t>
            </a:fld>
            <a:endParaRPr lang="fr-FR" dirty="0"/>
          </a:p>
        </p:txBody>
      </p:sp>
      <p:sp>
        <p:nvSpPr>
          <p:cNvPr id="6" name="Espace réservé du pied de page 5">
            <a:extLst>
              <a:ext uri="{FF2B5EF4-FFF2-40B4-BE49-F238E27FC236}">
                <a16:creationId xmlns:a16="http://schemas.microsoft.com/office/drawing/2014/main" id="{B9A7867D-6414-DE40-8784-9E4BC77BFA78}"/>
              </a:ext>
            </a:extLst>
          </p:cNvPr>
          <p:cNvSpPr>
            <a:spLocks noGrp="1"/>
          </p:cNvSpPr>
          <p:nvPr>
            <p:ph type="ftr" sz="quarter" idx="12"/>
          </p:nvPr>
        </p:nvSpPr>
        <p:spPr/>
        <p:txBody>
          <a:bodyPr/>
          <a:lstStyle/>
          <a:p>
            <a:r>
              <a:rPr lang="fr-FR"/>
              <a:t>Af</a:t>
            </a:r>
            <a:r>
              <a:rPr lang="fr-FR">
                <a:solidFill>
                  <a:schemeClr val="accent6">
                    <a:lumMod val="75000"/>
                  </a:schemeClr>
                </a:solidFill>
              </a:rPr>
              <a:t>d</a:t>
            </a:r>
            <a:r>
              <a:rPr lang="fr-FR"/>
              <a:t>et</a:t>
            </a:r>
            <a:endParaRPr lang="fr-FR" dirty="0"/>
          </a:p>
        </p:txBody>
      </p:sp>
    </p:spTree>
    <p:extLst>
      <p:ext uri="{BB962C8B-B14F-4D97-AF65-F5344CB8AC3E}">
        <p14:creationId xmlns:p14="http://schemas.microsoft.com/office/powerpoint/2010/main" val="2642948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C2FE88-86EB-5446-944C-611F878D3771}"/>
              </a:ext>
            </a:extLst>
          </p:cNvPr>
          <p:cNvSpPr>
            <a:spLocks noGrp="1"/>
          </p:cNvSpPr>
          <p:nvPr>
            <p:ph type="title"/>
          </p:nvPr>
        </p:nvSpPr>
        <p:spPr/>
        <p:txBody>
          <a:bodyPr>
            <a:normAutofit/>
          </a:bodyPr>
          <a:lstStyle/>
          <a:p>
            <a:r>
              <a:rPr lang="fr-FR" sz="3600" dirty="0"/>
              <a:t>Limites de la prise de décision partagée</a:t>
            </a:r>
          </a:p>
        </p:txBody>
      </p:sp>
      <p:sp>
        <p:nvSpPr>
          <p:cNvPr id="3" name="Espace réservé du contenu 2">
            <a:extLst>
              <a:ext uri="{FF2B5EF4-FFF2-40B4-BE49-F238E27FC236}">
                <a16:creationId xmlns:a16="http://schemas.microsoft.com/office/drawing/2014/main" id="{B291DC3F-BECE-1942-AC7C-A1ABBD5AAC09}"/>
              </a:ext>
            </a:extLst>
          </p:cNvPr>
          <p:cNvSpPr>
            <a:spLocks noGrp="1"/>
          </p:cNvSpPr>
          <p:nvPr>
            <p:ph idx="1"/>
          </p:nvPr>
        </p:nvSpPr>
        <p:spPr/>
        <p:txBody>
          <a:bodyPr/>
          <a:lstStyle/>
          <a:p>
            <a:pPr marL="0" indent="0" algn="ctr">
              <a:buNone/>
            </a:pPr>
            <a:r>
              <a:rPr lang="fr-FR" sz="2400" dirty="0"/>
              <a:t>Selon la revue de littérature de l’UCL…</a:t>
            </a:r>
          </a:p>
          <a:p>
            <a:r>
              <a:rPr lang="fr-FR" sz="2400" dirty="0"/>
              <a:t>Il existe des facilitateurs et des barrières à la décision médicale partagée</a:t>
            </a:r>
          </a:p>
          <a:p>
            <a:pPr lvl="1"/>
            <a:r>
              <a:rPr lang="fr-FR" sz="2000" dirty="0"/>
              <a:t>Au niveau des professionnels</a:t>
            </a:r>
          </a:p>
          <a:p>
            <a:pPr lvl="1"/>
            <a:r>
              <a:rPr lang="fr-FR" sz="2000" dirty="0"/>
              <a:t>Au niveau des patients</a:t>
            </a:r>
          </a:p>
          <a:p>
            <a:pPr lvl="1"/>
            <a:r>
              <a:rPr lang="fr-FR" sz="2000" dirty="0"/>
              <a:t>Au niveau de l’organisation des soins</a:t>
            </a:r>
          </a:p>
          <a:p>
            <a:r>
              <a:rPr lang="fr-FR" sz="2400" dirty="0"/>
              <a:t>Au niveau des professionnels</a:t>
            </a:r>
          </a:p>
          <a:p>
            <a:pPr lvl="1"/>
            <a:r>
              <a:rPr lang="fr-FR" sz="2000" dirty="0"/>
              <a:t>« Ce qui limite la mise en place de la DMP tient dans la plupart des cas à une perception subjective, par le médecin, des caractéristiques de son patient » (patient perçu comme peu adhérent, non collaboratif, ayant un faible statut éducatif, biais ethnique implicite…)</a:t>
            </a:r>
          </a:p>
          <a:p>
            <a:pPr lvl="1"/>
            <a:endParaRPr lang="fr-FR" sz="2000" dirty="0"/>
          </a:p>
        </p:txBody>
      </p:sp>
      <p:sp>
        <p:nvSpPr>
          <p:cNvPr id="4" name="Espace réservé de la date 3">
            <a:extLst>
              <a:ext uri="{FF2B5EF4-FFF2-40B4-BE49-F238E27FC236}">
                <a16:creationId xmlns:a16="http://schemas.microsoft.com/office/drawing/2014/main" id="{3652230B-DC6B-034B-B2EA-6EC20A54FE63}"/>
              </a:ext>
            </a:extLst>
          </p:cNvPr>
          <p:cNvSpPr>
            <a:spLocks noGrp="1"/>
          </p:cNvSpPr>
          <p:nvPr>
            <p:ph type="dt" sz="half" idx="10"/>
          </p:nvPr>
        </p:nvSpPr>
        <p:spPr/>
        <p:txBody>
          <a:bodyPr/>
          <a:lstStyle/>
          <a:p>
            <a:r>
              <a:rPr lang="fr-FR"/>
              <a:t>B. Sandrin, 2021</a:t>
            </a:r>
            <a:endParaRPr lang="fr-FR" dirty="0"/>
          </a:p>
        </p:txBody>
      </p:sp>
      <p:sp>
        <p:nvSpPr>
          <p:cNvPr id="5" name="Espace réservé du numéro de diapositive 4">
            <a:extLst>
              <a:ext uri="{FF2B5EF4-FFF2-40B4-BE49-F238E27FC236}">
                <a16:creationId xmlns:a16="http://schemas.microsoft.com/office/drawing/2014/main" id="{2386BDF8-7736-DF46-8B82-252AAFAA7C5F}"/>
              </a:ext>
            </a:extLst>
          </p:cNvPr>
          <p:cNvSpPr>
            <a:spLocks noGrp="1"/>
          </p:cNvSpPr>
          <p:nvPr>
            <p:ph type="sldNum" sz="quarter" idx="11"/>
          </p:nvPr>
        </p:nvSpPr>
        <p:spPr/>
        <p:txBody>
          <a:bodyPr/>
          <a:lstStyle/>
          <a:p>
            <a:fld id="{3812B44A-22B6-41D2-BB50-B59CCF378611}" type="slidenum">
              <a:rPr lang="fr-FR" smtClean="0"/>
              <a:pPr/>
              <a:t>18</a:t>
            </a:fld>
            <a:endParaRPr lang="fr-FR" dirty="0"/>
          </a:p>
        </p:txBody>
      </p:sp>
      <p:sp>
        <p:nvSpPr>
          <p:cNvPr id="6" name="Espace réservé du pied de page 5">
            <a:extLst>
              <a:ext uri="{FF2B5EF4-FFF2-40B4-BE49-F238E27FC236}">
                <a16:creationId xmlns:a16="http://schemas.microsoft.com/office/drawing/2014/main" id="{1C7FD840-3DFF-0643-A8E0-FF8BE51A6CEA}"/>
              </a:ext>
            </a:extLst>
          </p:cNvPr>
          <p:cNvSpPr>
            <a:spLocks noGrp="1"/>
          </p:cNvSpPr>
          <p:nvPr>
            <p:ph type="ftr" sz="quarter" idx="12"/>
          </p:nvPr>
        </p:nvSpPr>
        <p:spPr/>
        <p:txBody>
          <a:bodyPr/>
          <a:lstStyle/>
          <a:p>
            <a:r>
              <a:rPr lang="fr-FR"/>
              <a:t>Af</a:t>
            </a:r>
            <a:r>
              <a:rPr lang="fr-FR">
                <a:solidFill>
                  <a:schemeClr val="accent6">
                    <a:lumMod val="75000"/>
                  </a:schemeClr>
                </a:solidFill>
              </a:rPr>
              <a:t>d</a:t>
            </a:r>
            <a:r>
              <a:rPr lang="fr-FR"/>
              <a:t>et</a:t>
            </a:r>
            <a:endParaRPr lang="fr-FR" dirty="0"/>
          </a:p>
        </p:txBody>
      </p:sp>
    </p:spTree>
    <p:extLst>
      <p:ext uri="{BB962C8B-B14F-4D97-AF65-F5344CB8AC3E}">
        <p14:creationId xmlns:p14="http://schemas.microsoft.com/office/powerpoint/2010/main" val="3875173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C2FE88-86EB-5446-944C-611F878D3771}"/>
              </a:ext>
            </a:extLst>
          </p:cNvPr>
          <p:cNvSpPr>
            <a:spLocks noGrp="1"/>
          </p:cNvSpPr>
          <p:nvPr>
            <p:ph type="title"/>
          </p:nvPr>
        </p:nvSpPr>
        <p:spPr>
          <a:xfrm>
            <a:off x="457200" y="274638"/>
            <a:ext cx="8229600" cy="778098"/>
          </a:xfrm>
        </p:spPr>
        <p:txBody>
          <a:bodyPr>
            <a:normAutofit/>
          </a:bodyPr>
          <a:lstStyle/>
          <a:p>
            <a:r>
              <a:rPr lang="fr-FR" sz="3600" dirty="0"/>
              <a:t>Limites de la prise de décision partagée</a:t>
            </a:r>
          </a:p>
        </p:txBody>
      </p:sp>
      <p:sp>
        <p:nvSpPr>
          <p:cNvPr id="3" name="Espace réservé du contenu 2">
            <a:extLst>
              <a:ext uri="{FF2B5EF4-FFF2-40B4-BE49-F238E27FC236}">
                <a16:creationId xmlns:a16="http://schemas.microsoft.com/office/drawing/2014/main" id="{B291DC3F-BECE-1942-AC7C-A1ABBD5AAC09}"/>
              </a:ext>
            </a:extLst>
          </p:cNvPr>
          <p:cNvSpPr>
            <a:spLocks noGrp="1"/>
          </p:cNvSpPr>
          <p:nvPr>
            <p:ph idx="1"/>
          </p:nvPr>
        </p:nvSpPr>
        <p:spPr>
          <a:xfrm>
            <a:off x="179512" y="1166018"/>
            <a:ext cx="8784976" cy="5190332"/>
          </a:xfrm>
        </p:spPr>
        <p:txBody>
          <a:bodyPr/>
          <a:lstStyle/>
          <a:p>
            <a:pPr marL="0" indent="0" algn="ctr">
              <a:buNone/>
            </a:pPr>
            <a:r>
              <a:rPr lang="fr-FR" sz="2400" dirty="0"/>
              <a:t>Selon la revue de littérature de l’UCL…</a:t>
            </a:r>
          </a:p>
          <a:p>
            <a:r>
              <a:rPr lang="fr-FR" sz="2400" dirty="0"/>
              <a:t>Au niveau des patients, parmi les barrières identifiées dans la littérature, on note :</a:t>
            </a:r>
          </a:p>
          <a:p>
            <a:pPr lvl="1"/>
            <a:r>
              <a:rPr lang="fr-FR" sz="2000" dirty="0"/>
              <a:t>Faible niveau d’instruction</a:t>
            </a:r>
          </a:p>
          <a:p>
            <a:pPr lvl="1"/>
            <a:r>
              <a:rPr lang="fr-FR" sz="2000" dirty="0"/>
              <a:t>Faible </a:t>
            </a:r>
            <a:r>
              <a:rPr lang="fr-FR" sz="2000" dirty="0" err="1"/>
              <a:t>littératie</a:t>
            </a:r>
            <a:r>
              <a:rPr lang="fr-FR" sz="2000" dirty="0"/>
              <a:t> en santé</a:t>
            </a:r>
          </a:p>
          <a:p>
            <a:pPr lvl="1"/>
            <a:r>
              <a:rPr lang="fr-FR" sz="2000" dirty="0"/>
              <a:t>Souffrir d’une maladie </a:t>
            </a:r>
            <a:r>
              <a:rPr lang="fr-FR" sz="2000" dirty="0" err="1"/>
              <a:t>stigmatisante</a:t>
            </a:r>
            <a:r>
              <a:rPr lang="fr-FR" sz="2000" dirty="0"/>
              <a:t> ou d’un handicap</a:t>
            </a:r>
          </a:p>
          <a:p>
            <a:pPr lvl="1"/>
            <a:r>
              <a:rPr lang="fr-FR" sz="2000" dirty="0"/>
              <a:t>Recevoir des informations anxiogènes pendant la consultation</a:t>
            </a:r>
          </a:p>
          <a:p>
            <a:pPr lvl="1"/>
            <a:r>
              <a:rPr lang="fr-FR" sz="2000" dirty="0"/>
              <a:t>Croire qu’un bon patient est un patient qui laisse le médecin décider</a:t>
            </a:r>
          </a:p>
          <a:p>
            <a:pPr lvl="1"/>
            <a:r>
              <a:rPr lang="fr-FR" sz="2000" dirty="0"/>
              <a:t>Percevoir le médecin comme ayant un style autoritaire</a:t>
            </a:r>
          </a:p>
          <a:p>
            <a:pPr lvl="1"/>
            <a:r>
              <a:rPr lang="fr-FR" sz="2000" dirty="0"/>
              <a:t>Ne pas se sentir écouté, entendu dans ses plaintes, demandes, préférences</a:t>
            </a:r>
          </a:p>
          <a:p>
            <a:r>
              <a:rPr lang="fr-FR" sz="2400" dirty="0"/>
              <a:t>D’où un gros souci en matière d’aggravation des inégalités sociales de santé… comme avec certaines formes d’éducation thérapeutique d’ailleurs</a:t>
            </a:r>
          </a:p>
          <a:p>
            <a:pPr lvl="1"/>
            <a:endParaRPr lang="fr-FR" sz="2000" dirty="0"/>
          </a:p>
        </p:txBody>
      </p:sp>
      <p:sp>
        <p:nvSpPr>
          <p:cNvPr id="4" name="Espace réservé de la date 3">
            <a:extLst>
              <a:ext uri="{FF2B5EF4-FFF2-40B4-BE49-F238E27FC236}">
                <a16:creationId xmlns:a16="http://schemas.microsoft.com/office/drawing/2014/main" id="{3652230B-DC6B-034B-B2EA-6EC20A54FE63}"/>
              </a:ext>
            </a:extLst>
          </p:cNvPr>
          <p:cNvSpPr>
            <a:spLocks noGrp="1"/>
          </p:cNvSpPr>
          <p:nvPr>
            <p:ph type="dt" sz="half" idx="10"/>
          </p:nvPr>
        </p:nvSpPr>
        <p:spPr/>
        <p:txBody>
          <a:bodyPr/>
          <a:lstStyle/>
          <a:p>
            <a:r>
              <a:rPr lang="fr-FR"/>
              <a:t>B. Sandrin, 2021</a:t>
            </a:r>
            <a:endParaRPr lang="fr-FR" dirty="0"/>
          </a:p>
        </p:txBody>
      </p:sp>
      <p:sp>
        <p:nvSpPr>
          <p:cNvPr id="5" name="Espace réservé du numéro de diapositive 4">
            <a:extLst>
              <a:ext uri="{FF2B5EF4-FFF2-40B4-BE49-F238E27FC236}">
                <a16:creationId xmlns:a16="http://schemas.microsoft.com/office/drawing/2014/main" id="{2386BDF8-7736-DF46-8B82-252AAFAA7C5F}"/>
              </a:ext>
            </a:extLst>
          </p:cNvPr>
          <p:cNvSpPr>
            <a:spLocks noGrp="1"/>
          </p:cNvSpPr>
          <p:nvPr>
            <p:ph type="sldNum" sz="quarter" idx="11"/>
          </p:nvPr>
        </p:nvSpPr>
        <p:spPr/>
        <p:txBody>
          <a:bodyPr/>
          <a:lstStyle/>
          <a:p>
            <a:fld id="{3812B44A-22B6-41D2-BB50-B59CCF378611}" type="slidenum">
              <a:rPr lang="fr-FR" smtClean="0"/>
              <a:pPr/>
              <a:t>19</a:t>
            </a:fld>
            <a:endParaRPr lang="fr-FR" dirty="0"/>
          </a:p>
        </p:txBody>
      </p:sp>
      <p:sp>
        <p:nvSpPr>
          <p:cNvPr id="6" name="Espace réservé du pied de page 5">
            <a:extLst>
              <a:ext uri="{FF2B5EF4-FFF2-40B4-BE49-F238E27FC236}">
                <a16:creationId xmlns:a16="http://schemas.microsoft.com/office/drawing/2014/main" id="{1C7FD840-3DFF-0643-A8E0-FF8BE51A6CEA}"/>
              </a:ext>
            </a:extLst>
          </p:cNvPr>
          <p:cNvSpPr>
            <a:spLocks noGrp="1"/>
          </p:cNvSpPr>
          <p:nvPr>
            <p:ph type="ftr" sz="quarter" idx="12"/>
          </p:nvPr>
        </p:nvSpPr>
        <p:spPr/>
        <p:txBody>
          <a:bodyPr/>
          <a:lstStyle/>
          <a:p>
            <a:r>
              <a:rPr lang="fr-FR"/>
              <a:t>Af</a:t>
            </a:r>
            <a:r>
              <a:rPr lang="fr-FR">
                <a:solidFill>
                  <a:schemeClr val="accent6">
                    <a:lumMod val="75000"/>
                  </a:schemeClr>
                </a:solidFill>
              </a:rPr>
              <a:t>d</a:t>
            </a:r>
            <a:r>
              <a:rPr lang="fr-FR"/>
              <a:t>et</a:t>
            </a:r>
            <a:endParaRPr lang="fr-FR" dirty="0"/>
          </a:p>
        </p:txBody>
      </p:sp>
    </p:spTree>
    <p:extLst>
      <p:ext uri="{BB962C8B-B14F-4D97-AF65-F5344CB8AC3E}">
        <p14:creationId xmlns:p14="http://schemas.microsoft.com/office/powerpoint/2010/main" val="2446725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D42D1F-6EBE-384D-B051-73FD1D0368EF}"/>
              </a:ext>
            </a:extLst>
          </p:cNvPr>
          <p:cNvSpPr>
            <a:spLocks noGrp="1"/>
          </p:cNvSpPr>
          <p:nvPr>
            <p:ph type="title"/>
          </p:nvPr>
        </p:nvSpPr>
        <p:spPr>
          <a:xfrm>
            <a:off x="457200" y="274638"/>
            <a:ext cx="8229600" cy="850106"/>
          </a:xfrm>
        </p:spPr>
        <p:txBody>
          <a:bodyPr>
            <a:normAutofit/>
          </a:bodyPr>
          <a:lstStyle/>
          <a:p>
            <a:r>
              <a:rPr lang="fr-FR" sz="4000" dirty="0"/>
              <a:t>Un peu de sémantique</a:t>
            </a:r>
          </a:p>
        </p:txBody>
      </p:sp>
      <p:sp>
        <p:nvSpPr>
          <p:cNvPr id="3" name="Espace réservé du contenu 2">
            <a:extLst>
              <a:ext uri="{FF2B5EF4-FFF2-40B4-BE49-F238E27FC236}">
                <a16:creationId xmlns:a16="http://schemas.microsoft.com/office/drawing/2014/main" id="{4380B5E0-FB89-F64E-8BFC-DD3C54D88732}"/>
              </a:ext>
            </a:extLst>
          </p:cNvPr>
          <p:cNvSpPr>
            <a:spLocks noGrp="1"/>
          </p:cNvSpPr>
          <p:nvPr>
            <p:ph idx="1"/>
          </p:nvPr>
        </p:nvSpPr>
        <p:spPr>
          <a:xfrm>
            <a:off x="457200" y="1235075"/>
            <a:ext cx="8229600" cy="4858221"/>
          </a:xfrm>
        </p:spPr>
        <p:txBody>
          <a:bodyPr/>
          <a:lstStyle/>
          <a:p>
            <a:r>
              <a:rPr lang="fr-FR" sz="2800" dirty="0"/>
              <a:t>Partager un bien ou un gâteau</a:t>
            </a:r>
          </a:p>
          <a:p>
            <a:pPr lvl="1"/>
            <a:r>
              <a:rPr lang="fr-FR" sz="2400" dirty="0"/>
              <a:t>Le diviser en plusieurs parts…</a:t>
            </a:r>
          </a:p>
          <a:p>
            <a:r>
              <a:rPr lang="fr-FR" sz="2800" dirty="0"/>
              <a:t>Partager le pouvoir ou la responsabilité</a:t>
            </a:r>
          </a:p>
          <a:p>
            <a:pPr lvl="1"/>
            <a:r>
              <a:rPr lang="fr-FR" sz="2400" dirty="0"/>
              <a:t>Agir ensemble…</a:t>
            </a:r>
          </a:p>
          <a:p>
            <a:r>
              <a:rPr lang="fr-FR" sz="2800" dirty="0"/>
              <a:t>Partager des sentiments</a:t>
            </a:r>
          </a:p>
          <a:p>
            <a:pPr lvl="1"/>
            <a:r>
              <a:rPr lang="fr-FR" sz="2400" dirty="0"/>
              <a:t>Ressentir ensemble, en réciprocité…</a:t>
            </a:r>
          </a:p>
          <a:p>
            <a:r>
              <a:rPr lang="fr-FR" sz="2800" dirty="0"/>
              <a:t>Partager un avis</a:t>
            </a:r>
          </a:p>
          <a:p>
            <a:pPr lvl="1"/>
            <a:r>
              <a:rPr lang="fr-FR" sz="2400" dirty="0"/>
              <a:t>Être d’accord…</a:t>
            </a:r>
          </a:p>
          <a:p>
            <a:r>
              <a:rPr lang="fr-FR" sz="2800" dirty="0"/>
              <a:t>Partager une décision</a:t>
            </a:r>
          </a:p>
          <a:p>
            <a:pPr lvl="1"/>
            <a:r>
              <a:rPr lang="fr-FR" sz="2400" dirty="0"/>
              <a:t>Réunir plusieurs points de vue…</a:t>
            </a:r>
          </a:p>
        </p:txBody>
      </p:sp>
      <p:sp>
        <p:nvSpPr>
          <p:cNvPr id="4" name="Espace réservé de la date 3">
            <a:extLst>
              <a:ext uri="{FF2B5EF4-FFF2-40B4-BE49-F238E27FC236}">
                <a16:creationId xmlns:a16="http://schemas.microsoft.com/office/drawing/2014/main" id="{9801A83C-3E1A-5943-9928-FEBF860220C8}"/>
              </a:ext>
            </a:extLst>
          </p:cNvPr>
          <p:cNvSpPr>
            <a:spLocks noGrp="1"/>
          </p:cNvSpPr>
          <p:nvPr>
            <p:ph type="dt" sz="half" idx="10"/>
          </p:nvPr>
        </p:nvSpPr>
        <p:spPr/>
        <p:txBody>
          <a:bodyPr/>
          <a:lstStyle/>
          <a:p>
            <a:r>
              <a:rPr lang="fr-FR"/>
              <a:t>B. Sandrin, 2021</a:t>
            </a:r>
            <a:endParaRPr lang="fr-FR" dirty="0"/>
          </a:p>
        </p:txBody>
      </p:sp>
      <p:sp>
        <p:nvSpPr>
          <p:cNvPr id="5" name="Espace réservé du numéro de diapositive 4">
            <a:extLst>
              <a:ext uri="{FF2B5EF4-FFF2-40B4-BE49-F238E27FC236}">
                <a16:creationId xmlns:a16="http://schemas.microsoft.com/office/drawing/2014/main" id="{47768694-B2A4-874B-9CF9-1F34F2905CCF}"/>
              </a:ext>
            </a:extLst>
          </p:cNvPr>
          <p:cNvSpPr>
            <a:spLocks noGrp="1"/>
          </p:cNvSpPr>
          <p:nvPr>
            <p:ph type="sldNum" sz="quarter" idx="11"/>
          </p:nvPr>
        </p:nvSpPr>
        <p:spPr/>
        <p:txBody>
          <a:bodyPr/>
          <a:lstStyle/>
          <a:p>
            <a:fld id="{3812B44A-22B6-41D2-BB50-B59CCF378611}" type="slidenum">
              <a:rPr lang="fr-FR" smtClean="0"/>
              <a:pPr/>
              <a:t>2</a:t>
            </a:fld>
            <a:endParaRPr lang="fr-FR" dirty="0"/>
          </a:p>
        </p:txBody>
      </p:sp>
      <p:sp>
        <p:nvSpPr>
          <p:cNvPr id="6" name="Espace réservé du pied de page 5">
            <a:extLst>
              <a:ext uri="{FF2B5EF4-FFF2-40B4-BE49-F238E27FC236}">
                <a16:creationId xmlns:a16="http://schemas.microsoft.com/office/drawing/2014/main" id="{FEAA41BA-144C-0544-B432-FFB5332177A1}"/>
              </a:ext>
            </a:extLst>
          </p:cNvPr>
          <p:cNvSpPr>
            <a:spLocks noGrp="1"/>
          </p:cNvSpPr>
          <p:nvPr>
            <p:ph type="ftr" sz="quarter" idx="12"/>
          </p:nvPr>
        </p:nvSpPr>
        <p:spPr/>
        <p:txBody>
          <a:bodyPr/>
          <a:lstStyle/>
          <a:p>
            <a:r>
              <a:rPr lang="fr-FR"/>
              <a:t>Af</a:t>
            </a:r>
            <a:r>
              <a:rPr lang="fr-FR">
                <a:solidFill>
                  <a:schemeClr val="accent6">
                    <a:lumMod val="75000"/>
                  </a:schemeClr>
                </a:solidFill>
              </a:rPr>
              <a:t>d</a:t>
            </a:r>
            <a:r>
              <a:rPr lang="fr-FR"/>
              <a:t>et</a:t>
            </a:r>
            <a:endParaRPr lang="fr-FR" dirty="0"/>
          </a:p>
        </p:txBody>
      </p:sp>
    </p:spTree>
    <p:extLst>
      <p:ext uri="{BB962C8B-B14F-4D97-AF65-F5344CB8AC3E}">
        <p14:creationId xmlns:p14="http://schemas.microsoft.com/office/powerpoint/2010/main" val="235695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4BFAE50-76EA-0440-A52B-BF8BB0CDF851}"/>
              </a:ext>
            </a:extLst>
          </p:cNvPr>
          <p:cNvSpPr>
            <a:spLocks noGrp="1"/>
          </p:cNvSpPr>
          <p:nvPr>
            <p:ph idx="1"/>
          </p:nvPr>
        </p:nvSpPr>
        <p:spPr>
          <a:xfrm>
            <a:off x="457200" y="260350"/>
            <a:ext cx="4330824" cy="5865813"/>
          </a:xfrm>
        </p:spPr>
        <p:txBody>
          <a:bodyPr>
            <a:normAutofit/>
          </a:bodyPr>
          <a:lstStyle/>
          <a:p>
            <a:endParaRPr lang="fr-FR" sz="2800" dirty="0">
              <a:solidFill>
                <a:srgbClr val="006666"/>
              </a:solidFill>
            </a:endParaRPr>
          </a:p>
          <a:p>
            <a:r>
              <a:rPr lang="fr-FR" sz="2800" dirty="0">
                <a:solidFill>
                  <a:srgbClr val="006666"/>
                </a:solidFill>
              </a:rPr>
              <a:t>« La souffrance n’est pas uniquement définie par la douleur physique, ni même par la douleur mentale, mais par la diminution, voire la destruction de la capacité d’agir, du pouvoir-faire, ressentie comme une atteinte à l’intégrité de soi. » </a:t>
            </a:r>
          </a:p>
          <a:p>
            <a:pPr marL="457200" lvl="1" indent="0" algn="r">
              <a:buNone/>
            </a:pPr>
            <a:r>
              <a:rPr lang="fr-FR" dirty="0"/>
              <a:t>Paul </a:t>
            </a:r>
            <a:r>
              <a:rPr lang="fr-FR" dirty="0" err="1"/>
              <a:t>Ricoeur</a:t>
            </a:r>
            <a:endParaRPr lang="fr-FR" dirty="0"/>
          </a:p>
        </p:txBody>
      </p:sp>
      <p:sp>
        <p:nvSpPr>
          <p:cNvPr id="4" name="Espace réservé de la date 3">
            <a:extLst>
              <a:ext uri="{FF2B5EF4-FFF2-40B4-BE49-F238E27FC236}">
                <a16:creationId xmlns:a16="http://schemas.microsoft.com/office/drawing/2014/main" id="{55E8D42E-B245-8448-A96E-658ABCAA1417}"/>
              </a:ext>
            </a:extLst>
          </p:cNvPr>
          <p:cNvSpPr>
            <a:spLocks noGrp="1"/>
          </p:cNvSpPr>
          <p:nvPr>
            <p:ph type="dt" sz="half" idx="10"/>
          </p:nvPr>
        </p:nvSpPr>
        <p:spPr/>
        <p:txBody>
          <a:bodyPr/>
          <a:lstStyle/>
          <a:p>
            <a:r>
              <a:rPr lang="fr-FR"/>
              <a:t>B. Sandrin, 2021</a:t>
            </a:r>
            <a:endParaRPr lang="fr-FR" dirty="0"/>
          </a:p>
        </p:txBody>
      </p:sp>
      <p:sp>
        <p:nvSpPr>
          <p:cNvPr id="5" name="Espace réservé du numéro de diapositive 4">
            <a:extLst>
              <a:ext uri="{FF2B5EF4-FFF2-40B4-BE49-F238E27FC236}">
                <a16:creationId xmlns:a16="http://schemas.microsoft.com/office/drawing/2014/main" id="{6469AA8D-1EB5-5644-BD29-865CAD9357A2}"/>
              </a:ext>
            </a:extLst>
          </p:cNvPr>
          <p:cNvSpPr>
            <a:spLocks noGrp="1"/>
          </p:cNvSpPr>
          <p:nvPr>
            <p:ph type="sldNum" sz="quarter" idx="11"/>
          </p:nvPr>
        </p:nvSpPr>
        <p:spPr/>
        <p:txBody>
          <a:bodyPr/>
          <a:lstStyle/>
          <a:p>
            <a:fld id="{3812B44A-22B6-41D2-BB50-B59CCF378611}" type="slidenum">
              <a:rPr lang="fr-FR" smtClean="0"/>
              <a:pPr/>
              <a:t>20</a:t>
            </a:fld>
            <a:endParaRPr lang="fr-FR" dirty="0"/>
          </a:p>
        </p:txBody>
      </p:sp>
      <p:pic>
        <p:nvPicPr>
          <p:cNvPr id="1026" name="Picture 2" descr="https://images-na.ssl-images-amazon.com/images/I/51Ka8auUWBL._SX301_BO1,204,203,200_.jpg">
            <a:extLst>
              <a:ext uri="{FF2B5EF4-FFF2-40B4-BE49-F238E27FC236}">
                <a16:creationId xmlns:a16="http://schemas.microsoft.com/office/drawing/2014/main" id="{FEFF1181-75D8-BE4D-97FA-567DDDE76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2320" y="548680"/>
            <a:ext cx="3386728" cy="5577483"/>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pied de page 1">
            <a:extLst>
              <a:ext uri="{FF2B5EF4-FFF2-40B4-BE49-F238E27FC236}">
                <a16:creationId xmlns:a16="http://schemas.microsoft.com/office/drawing/2014/main" id="{FD9AD1B0-3EF7-CD4C-957C-103B5B315E4D}"/>
              </a:ext>
            </a:extLst>
          </p:cNvPr>
          <p:cNvSpPr>
            <a:spLocks noGrp="1"/>
          </p:cNvSpPr>
          <p:nvPr>
            <p:ph type="ftr" sz="quarter" idx="12"/>
          </p:nvPr>
        </p:nvSpPr>
        <p:spPr/>
        <p:txBody>
          <a:bodyPr/>
          <a:lstStyle/>
          <a:p>
            <a:r>
              <a:rPr lang="fr-FR"/>
              <a:t>Af</a:t>
            </a:r>
            <a:r>
              <a:rPr lang="fr-FR">
                <a:solidFill>
                  <a:schemeClr val="accent6">
                    <a:lumMod val="75000"/>
                  </a:schemeClr>
                </a:solidFill>
              </a:rPr>
              <a:t>d</a:t>
            </a:r>
            <a:r>
              <a:rPr lang="fr-FR"/>
              <a:t>et</a:t>
            </a:r>
            <a:endParaRPr lang="fr-FR" dirty="0"/>
          </a:p>
        </p:txBody>
      </p:sp>
    </p:spTree>
    <p:extLst>
      <p:ext uri="{BB962C8B-B14F-4D97-AF65-F5344CB8AC3E}">
        <p14:creationId xmlns:p14="http://schemas.microsoft.com/office/powerpoint/2010/main" val="1049344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067E11-A1A2-EC4F-A069-6282326E0234}"/>
              </a:ext>
            </a:extLst>
          </p:cNvPr>
          <p:cNvSpPr>
            <a:spLocks noGrp="1"/>
          </p:cNvSpPr>
          <p:nvPr>
            <p:ph type="title"/>
          </p:nvPr>
        </p:nvSpPr>
        <p:spPr/>
        <p:txBody>
          <a:bodyPr/>
          <a:lstStyle/>
          <a:p>
            <a:r>
              <a:rPr lang="fr-FR" dirty="0"/>
              <a:t>Développement du pouvoir d’agir</a:t>
            </a:r>
          </a:p>
        </p:txBody>
      </p:sp>
      <p:sp>
        <p:nvSpPr>
          <p:cNvPr id="3" name="Espace réservé du contenu 2">
            <a:extLst>
              <a:ext uri="{FF2B5EF4-FFF2-40B4-BE49-F238E27FC236}">
                <a16:creationId xmlns:a16="http://schemas.microsoft.com/office/drawing/2014/main" id="{40C7895B-DA65-064A-9EB7-9FDCD390B8DB}"/>
              </a:ext>
            </a:extLst>
          </p:cNvPr>
          <p:cNvSpPr>
            <a:spLocks noGrp="1"/>
          </p:cNvSpPr>
          <p:nvPr>
            <p:ph idx="1"/>
          </p:nvPr>
        </p:nvSpPr>
        <p:spPr/>
        <p:txBody>
          <a:bodyPr/>
          <a:lstStyle/>
          <a:p>
            <a:r>
              <a:rPr lang="fr-FR" dirty="0"/>
              <a:t>Une définition</a:t>
            </a:r>
          </a:p>
          <a:p>
            <a:pPr lvl="1"/>
            <a:r>
              <a:rPr lang="fr-FR" dirty="0"/>
              <a:t>« Un processus par lequel des personnes accèdent ensemble ou séparément à une plus grande possibilité d’agir sur ce qui  est important pour elles-mêmes, leurs proches ou la collectivité à laquelle elles s’identifient. »</a:t>
            </a:r>
          </a:p>
          <a:p>
            <a:pPr marL="914400" lvl="2" indent="0" algn="r">
              <a:buNone/>
            </a:pPr>
            <a:r>
              <a:rPr lang="fr-FR" dirty="0"/>
              <a:t>Pr. Yann Le Bossé</a:t>
            </a:r>
          </a:p>
          <a:p>
            <a:pPr marL="914400" lvl="2" indent="0" algn="r">
              <a:buNone/>
            </a:pPr>
            <a:r>
              <a:rPr lang="fr-FR" dirty="0"/>
              <a:t>Université de Laval</a:t>
            </a:r>
          </a:p>
          <a:p>
            <a:pPr marL="914400" lvl="2" indent="0" algn="r">
              <a:buNone/>
            </a:pPr>
            <a:endParaRPr lang="fr-FR" dirty="0"/>
          </a:p>
        </p:txBody>
      </p:sp>
      <p:sp>
        <p:nvSpPr>
          <p:cNvPr id="4" name="Espace réservé de la date 3">
            <a:extLst>
              <a:ext uri="{FF2B5EF4-FFF2-40B4-BE49-F238E27FC236}">
                <a16:creationId xmlns:a16="http://schemas.microsoft.com/office/drawing/2014/main" id="{D11B004B-64D1-DB44-AB9B-FEB91A248004}"/>
              </a:ext>
            </a:extLst>
          </p:cNvPr>
          <p:cNvSpPr>
            <a:spLocks noGrp="1"/>
          </p:cNvSpPr>
          <p:nvPr>
            <p:ph type="dt" sz="half" idx="10"/>
          </p:nvPr>
        </p:nvSpPr>
        <p:spPr/>
        <p:txBody>
          <a:bodyPr/>
          <a:lstStyle/>
          <a:p>
            <a:r>
              <a:rPr lang="fr-FR"/>
              <a:t>B. Sandrin, 2021</a:t>
            </a:r>
            <a:endParaRPr lang="fr-FR" dirty="0"/>
          </a:p>
        </p:txBody>
      </p:sp>
      <p:sp>
        <p:nvSpPr>
          <p:cNvPr id="5" name="Espace réservé du numéro de diapositive 4">
            <a:extLst>
              <a:ext uri="{FF2B5EF4-FFF2-40B4-BE49-F238E27FC236}">
                <a16:creationId xmlns:a16="http://schemas.microsoft.com/office/drawing/2014/main" id="{E1BB135E-9F4C-4C49-BA69-0A676B2FF0B0}"/>
              </a:ext>
            </a:extLst>
          </p:cNvPr>
          <p:cNvSpPr>
            <a:spLocks noGrp="1"/>
          </p:cNvSpPr>
          <p:nvPr>
            <p:ph type="sldNum" sz="quarter" idx="11"/>
          </p:nvPr>
        </p:nvSpPr>
        <p:spPr/>
        <p:txBody>
          <a:bodyPr/>
          <a:lstStyle/>
          <a:p>
            <a:fld id="{3812B44A-22B6-41D2-BB50-B59CCF378611}" type="slidenum">
              <a:rPr lang="fr-FR" smtClean="0"/>
              <a:pPr/>
              <a:t>21</a:t>
            </a:fld>
            <a:endParaRPr lang="fr-FR" dirty="0"/>
          </a:p>
        </p:txBody>
      </p:sp>
      <p:sp>
        <p:nvSpPr>
          <p:cNvPr id="6" name="Espace réservé du pied de page 5">
            <a:extLst>
              <a:ext uri="{FF2B5EF4-FFF2-40B4-BE49-F238E27FC236}">
                <a16:creationId xmlns:a16="http://schemas.microsoft.com/office/drawing/2014/main" id="{B8959763-CA74-DB40-B6FC-5576A6CF4BAE}"/>
              </a:ext>
            </a:extLst>
          </p:cNvPr>
          <p:cNvSpPr>
            <a:spLocks noGrp="1"/>
          </p:cNvSpPr>
          <p:nvPr>
            <p:ph type="ftr" sz="quarter" idx="12"/>
          </p:nvPr>
        </p:nvSpPr>
        <p:spPr/>
        <p:txBody>
          <a:bodyPr/>
          <a:lstStyle/>
          <a:p>
            <a:r>
              <a:rPr lang="fr-FR"/>
              <a:t>Af</a:t>
            </a:r>
            <a:r>
              <a:rPr lang="fr-FR">
                <a:solidFill>
                  <a:schemeClr val="accent6">
                    <a:lumMod val="75000"/>
                  </a:schemeClr>
                </a:solidFill>
              </a:rPr>
              <a:t>d</a:t>
            </a:r>
            <a:r>
              <a:rPr lang="fr-FR"/>
              <a:t>et</a:t>
            </a:r>
            <a:endParaRPr lang="fr-FR" dirty="0"/>
          </a:p>
        </p:txBody>
      </p:sp>
    </p:spTree>
    <p:extLst>
      <p:ext uri="{BB962C8B-B14F-4D97-AF65-F5344CB8AC3E}">
        <p14:creationId xmlns:p14="http://schemas.microsoft.com/office/powerpoint/2010/main" val="3416071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95800" y="274638"/>
            <a:ext cx="4191000" cy="850106"/>
          </a:xfrm>
        </p:spPr>
        <p:txBody>
          <a:bodyPr/>
          <a:lstStyle/>
          <a:p>
            <a:pPr algn="l"/>
            <a:r>
              <a:rPr lang="fr-FR" dirty="0"/>
              <a:t>Yann Le Bossé</a:t>
            </a:r>
          </a:p>
        </p:txBody>
      </p:sp>
      <p:pic>
        <p:nvPicPr>
          <p:cNvPr id="8" name="Espace réservé du contenu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4038600" cy="3383306"/>
          </a:xfrm>
        </p:spPr>
      </p:pic>
      <p:sp>
        <p:nvSpPr>
          <p:cNvPr id="5" name="Espace réservé de la date 4"/>
          <p:cNvSpPr>
            <a:spLocks noGrp="1"/>
          </p:cNvSpPr>
          <p:nvPr>
            <p:ph type="dt" sz="half" idx="10"/>
          </p:nvPr>
        </p:nvSpPr>
        <p:spPr/>
        <p:txBody>
          <a:bodyPr/>
          <a:lstStyle/>
          <a:p>
            <a:r>
              <a:rPr lang="fr-FR"/>
              <a:t>B. Sandrin, 2020</a:t>
            </a:r>
          </a:p>
        </p:txBody>
      </p:sp>
      <p:sp>
        <p:nvSpPr>
          <p:cNvPr id="6" name="Espace réservé du pied de page 5"/>
          <p:cNvSpPr>
            <a:spLocks noGrp="1"/>
          </p:cNvSpPr>
          <p:nvPr>
            <p:ph type="ftr" sz="quarter" idx="11"/>
          </p:nvPr>
        </p:nvSpPr>
        <p:spPr/>
        <p:txBody>
          <a:bodyPr/>
          <a:lstStyle/>
          <a:p>
            <a:r>
              <a:rPr lang="fr-FR"/>
              <a:t>Af</a:t>
            </a:r>
            <a:r>
              <a:rPr lang="fr-FR">
                <a:solidFill>
                  <a:schemeClr val="accent6">
                    <a:lumMod val="75000"/>
                  </a:schemeClr>
                </a:solidFill>
              </a:rPr>
              <a:t>d</a:t>
            </a:r>
            <a:r>
              <a:rPr lang="fr-FR"/>
              <a:t>et</a:t>
            </a:r>
            <a:endParaRPr lang="fr-FR" dirty="0"/>
          </a:p>
        </p:txBody>
      </p:sp>
      <p:pic>
        <p:nvPicPr>
          <p:cNvPr id="10" name="Espace réservé du contenu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2" y="3500757"/>
            <a:ext cx="5085076" cy="3357243"/>
          </a:xfrm>
          <a:prstGeom prst="rect">
            <a:avLst/>
          </a:prstGeom>
        </p:spPr>
      </p:pic>
      <p:sp>
        <p:nvSpPr>
          <p:cNvPr id="3" name="Espace réservé du numéro de diapositive 2">
            <a:extLst>
              <a:ext uri="{FF2B5EF4-FFF2-40B4-BE49-F238E27FC236}">
                <a16:creationId xmlns:a16="http://schemas.microsoft.com/office/drawing/2014/main" id="{5B2EEE60-FE5E-A444-AC12-F82AAA9C1025}"/>
              </a:ext>
            </a:extLst>
          </p:cNvPr>
          <p:cNvSpPr>
            <a:spLocks noGrp="1"/>
          </p:cNvSpPr>
          <p:nvPr>
            <p:ph type="sldNum" sz="quarter" idx="12"/>
          </p:nvPr>
        </p:nvSpPr>
        <p:spPr/>
        <p:txBody>
          <a:bodyPr/>
          <a:lstStyle/>
          <a:p>
            <a:fld id="{28870556-768B-40F0-95E0-E206D1813C8D}" type="slidenum">
              <a:rPr lang="fr-FR" smtClean="0"/>
              <a:pPr/>
              <a:t>22</a:t>
            </a:fld>
            <a:endParaRPr lang="fr-FR"/>
          </a:p>
        </p:txBody>
      </p:sp>
      <p:pic>
        <p:nvPicPr>
          <p:cNvPr id="2050" name="Picture 2" descr="https://www.presses.ehesp.fr/wp-content/uploads/2016/02/978-2-8109-0678-9-410x615.jpg">
            <a:extLst>
              <a:ext uri="{FF2B5EF4-FFF2-40B4-BE49-F238E27FC236}">
                <a16:creationId xmlns:a16="http://schemas.microsoft.com/office/drawing/2014/main" id="{560549CC-F149-4942-B3FA-D235CF045439}"/>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364088" y="1228137"/>
            <a:ext cx="3322712" cy="4989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555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a:bodyPr>
          <a:lstStyle/>
          <a:p>
            <a:r>
              <a:rPr lang="fr-FR" sz="3200" dirty="0"/>
              <a:t>Quel rapport avec l’éducation thérapeutique ?</a:t>
            </a:r>
          </a:p>
        </p:txBody>
      </p:sp>
      <p:sp>
        <p:nvSpPr>
          <p:cNvPr id="3" name="Espace réservé du contenu 2"/>
          <p:cNvSpPr>
            <a:spLocks noGrp="1"/>
          </p:cNvSpPr>
          <p:nvPr>
            <p:ph idx="1"/>
          </p:nvPr>
        </p:nvSpPr>
        <p:spPr>
          <a:xfrm>
            <a:off x="472737" y="1693863"/>
            <a:ext cx="8229600" cy="4708525"/>
          </a:xfrm>
        </p:spPr>
        <p:txBody>
          <a:bodyPr>
            <a:normAutofit fontScale="85000" lnSpcReduction="20000"/>
          </a:bodyPr>
          <a:lstStyle/>
          <a:p>
            <a:r>
              <a:rPr lang="fr-FR" sz="3000" dirty="0"/>
              <a:t>Aider le patient à prendre soin de lui-même</a:t>
            </a:r>
          </a:p>
          <a:p>
            <a:pPr lvl="1"/>
            <a:r>
              <a:rPr lang="fr-FR" sz="2600" dirty="0"/>
              <a:t>Non pas pour qu’il soit juste capable de gérer au quotidien le traitement qui lui est prescrit</a:t>
            </a:r>
          </a:p>
          <a:p>
            <a:pPr lvl="1"/>
            <a:r>
              <a:rPr lang="fr-FR" sz="2600" dirty="0"/>
              <a:t>Mais pour qu’il soit en mesure de prendre et de mettre en œuvre les décisions qu’il juge favorables à sa santé ou à sa vie avec la maladie</a:t>
            </a:r>
          </a:p>
          <a:p>
            <a:r>
              <a:rPr lang="fr-FR" sz="3000" dirty="0"/>
              <a:t>Autrement dit… renforcer son pouvoir d’agir</a:t>
            </a:r>
          </a:p>
          <a:p>
            <a:pPr lvl="1"/>
            <a:r>
              <a:rPr lang="fr-FR" sz="2600" dirty="0"/>
              <a:t>Agir sur soi-même, sur sa relation aux autres, sur son environnement familial, professionnel…</a:t>
            </a:r>
          </a:p>
          <a:p>
            <a:pPr lvl="1"/>
            <a:r>
              <a:rPr lang="fr-FR" sz="2600" dirty="0"/>
              <a:t>Trouver son espace de liberté, identifier et mobiliser des ressources, mener à bien ses projets… malgré les contraintes et les embûches</a:t>
            </a:r>
          </a:p>
          <a:p>
            <a:pPr lvl="1"/>
            <a:endParaRPr lang="fr-FR" sz="2600" dirty="0"/>
          </a:p>
        </p:txBody>
      </p:sp>
      <p:sp>
        <p:nvSpPr>
          <p:cNvPr id="4" name="Espace réservé de la date 3"/>
          <p:cNvSpPr>
            <a:spLocks noGrp="1"/>
          </p:cNvSpPr>
          <p:nvPr>
            <p:ph type="dt" sz="half" idx="10"/>
          </p:nvPr>
        </p:nvSpPr>
        <p:spPr/>
        <p:txBody>
          <a:bodyPr/>
          <a:lstStyle/>
          <a:p>
            <a:r>
              <a:rPr lang="fr-FR"/>
              <a:t>B. Sandrin, 2021</a:t>
            </a:r>
            <a:endParaRPr lang="fr-FR" dirty="0"/>
          </a:p>
        </p:txBody>
      </p:sp>
      <p:sp>
        <p:nvSpPr>
          <p:cNvPr id="6" name="Espace réservé du numéro de diapositive 5"/>
          <p:cNvSpPr>
            <a:spLocks noGrp="1"/>
          </p:cNvSpPr>
          <p:nvPr>
            <p:ph type="sldNum" sz="quarter" idx="11"/>
          </p:nvPr>
        </p:nvSpPr>
        <p:spPr/>
        <p:txBody>
          <a:bodyPr/>
          <a:lstStyle/>
          <a:p>
            <a:fld id="{3812B44A-22B6-41D2-BB50-B59CCF378611}" type="slidenum">
              <a:rPr lang="fr-FR" smtClean="0"/>
              <a:pPr/>
              <a:t>23</a:t>
            </a:fld>
            <a:endParaRPr lang="fr-FR" dirty="0"/>
          </a:p>
        </p:txBody>
      </p:sp>
      <p:sp>
        <p:nvSpPr>
          <p:cNvPr id="5" name="Espace réservé du pied de page 4">
            <a:extLst>
              <a:ext uri="{FF2B5EF4-FFF2-40B4-BE49-F238E27FC236}">
                <a16:creationId xmlns:a16="http://schemas.microsoft.com/office/drawing/2014/main" id="{CC34DDC2-8275-AF40-8E91-17E697B31031}"/>
              </a:ext>
            </a:extLst>
          </p:cNvPr>
          <p:cNvSpPr>
            <a:spLocks noGrp="1"/>
          </p:cNvSpPr>
          <p:nvPr>
            <p:ph type="ftr" sz="quarter" idx="12"/>
          </p:nvPr>
        </p:nvSpPr>
        <p:spPr/>
        <p:txBody>
          <a:bodyPr/>
          <a:lstStyle/>
          <a:p>
            <a:r>
              <a:rPr lang="fr-FR"/>
              <a:t>Af</a:t>
            </a:r>
            <a:r>
              <a:rPr lang="fr-FR">
                <a:solidFill>
                  <a:schemeClr val="accent6">
                    <a:lumMod val="75000"/>
                  </a:schemeClr>
                </a:solidFill>
              </a:rPr>
              <a:t>d</a:t>
            </a:r>
            <a:r>
              <a:rPr lang="fr-FR"/>
              <a:t>et</a:t>
            </a:r>
            <a:endParaRPr lang="fr-FR" dirty="0"/>
          </a:p>
        </p:txBody>
      </p:sp>
    </p:spTree>
    <p:extLst>
      <p:ext uri="{BB962C8B-B14F-4D97-AF65-F5344CB8AC3E}">
        <p14:creationId xmlns:p14="http://schemas.microsoft.com/office/powerpoint/2010/main" val="2167060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p:spPr>
        <p:txBody>
          <a:bodyPr>
            <a:normAutofit fontScale="92500" lnSpcReduction="10000"/>
          </a:bodyPr>
          <a:lstStyle/>
          <a:p>
            <a:endParaRPr lang="fr-FR" dirty="0">
              <a:solidFill>
                <a:schemeClr val="accent5">
                  <a:lumMod val="50000"/>
                </a:schemeClr>
              </a:solidFill>
            </a:endParaRPr>
          </a:p>
          <a:p>
            <a:r>
              <a:rPr lang="fr-FR" sz="2600" dirty="0">
                <a:solidFill>
                  <a:schemeClr val="accent5">
                    <a:lumMod val="50000"/>
                  </a:schemeClr>
                </a:solidFill>
              </a:rPr>
              <a:t>Tant que je pose un diagnostic médical, infirmier, éducatif, tant que je définis la conduite à tenir, la décision à prendre, les soins à prodiguer, le régime à suivre, les compétences à acquérir, le programme à suivre… j’exerce et donc je renforce mon propre pouvoir d’agir, je n’aide pas le patient à développer le sien.</a:t>
            </a:r>
          </a:p>
          <a:p>
            <a:r>
              <a:rPr lang="fr-FR" sz="2600" dirty="0">
                <a:solidFill>
                  <a:schemeClr val="accent5">
                    <a:lumMod val="50000"/>
                  </a:schemeClr>
                </a:solidFill>
              </a:rPr>
              <a:t>Si mon intention est d’accroitre le pouvoir d’agir du patient, je n’ai qu’une chose à faire : créer les conditions qui vont lui permettre :</a:t>
            </a:r>
          </a:p>
          <a:p>
            <a:pPr lvl="1"/>
            <a:r>
              <a:rPr lang="fr-FR" sz="2200" dirty="0">
                <a:solidFill>
                  <a:schemeClr val="accent5">
                    <a:lumMod val="50000"/>
                  </a:schemeClr>
                </a:solidFill>
              </a:rPr>
              <a:t>d’exercer ce pouvoir d’agir, dans le moment-même où nous sommes ensemble, </a:t>
            </a:r>
          </a:p>
          <a:p>
            <a:pPr lvl="1"/>
            <a:r>
              <a:rPr lang="fr-FR" sz="2200" dirty="0">
                <a:solidFill>
                  <a:schemeClr val="accent5">
                    <a:lumMod val="50000"/>
                  </a:schemeClr>
                </a:solidFill>
              </a:rPr>
              <a:t>notamment de prendre une part active à toute décision qui le concerne.</a:t>
            </a:r>
          </a:p>
          <a:p>
            <a:pPr marL="457200" lvl="1" indent="0">
              <a:buNone/>
            </a:pPr>
            <a:endParaRPr lang="fr-FR" dirty="0"/>
          </a:p>
          <a:p>
            <a:pPr marL="457200" lvl="1" indent="0">
              <a:buNone/>
            </a:pPr>
            <a:endParaRPr lang="fr-FR" dirty="0"/>
          </a:p>
        </p:txBody>
      </p:sp>
      <p:sp>
        <p:nvSpPr>
          <p:cNvPr id="4" name="Espace réservé de la date 3"/>
          <p:cNvSpPr>
            <a:spLocks noGrp="1"/>
          </p:cNvSpPr>
          <p:nvPr>
            <p:ph type="dt" sz="half" idx="10"/>
          </p:nvPr>
        </p:nvSpPr>
        <p:spPr/>
        <p:txBody>
          <a:bodyPr/>
          <a:lstStyle/>
          <a:p>
            <a:r>
              <a:rPr lang="fr-FR"/>
              <a:t>B. Sandrin, 2021</a:t>
            </a:r>
            <a:endParaRPr lang="fr-FR" dirty="0"/>
          </a:p>
        </p:txBody>
      </p:sp>
      <p:sp>
        <p:nvSpPr>
          <p:cNvPr id="6" name="Espace réservé du numéro de diapositive 5">
            <a:extLst>
              <a:ext uri="{FF2B5EF4-FFF2-40B4-BE49-F238E27FC236}">
                <a16:creationId xmlns:a16="http://schemas.microsoft.com/office/drawing/2014/main" id="{2C4652B0-9667-8146-9F15-672A52C9B7A3}"/>
              </a:ext>
            </a:extLst>
          </p:cNvPr>
          <p:cNvSpPr>
            <a:spLocks noGrp="1"/>
          </p:cNvSpPr>
          <p:nvPr>
            <p:ph type="sldNum" sz="quarter" idx="11"/>
          </p:nvPr>
        </p:nvSpPr>
        <p:spPr/>
        <p:txBody>
          <a:bodyPr/>
          <a:lstStyle/>
          <a:p>
            <a:fld id="{3812B44A-22B6-41D2-BB50-B59CCF378611}" type="slidenum">
              <a:rPr lang="fr-FR" smtClean="0"/>
              <a:pPr/>
              <a:t>24</a:t>
            </a:fld>
            <a:endParaRPr lang="fr-FR" dirty="0"/>
          </a:p>
        </p:txBody>
      </p:sp>
      <p:sp>
        <p:nvSpPr>
          <p:cNvPr id="2" name="Espace réservé du pied de page 1">
            <a:extLst>
              <a:ext uri="{FF2B5EF4-FFF2-40B4-BE49-F238E27FC236}">
                <a16:creationId xmlns:a16="http://schemas.microsoft.com/office/drawing/2014/main" id="{6BEA6F4B-3C1A-C942-9CEC-8D9E2A04C79B}"/>
              </a:ext>
            </a:extLst>
          </p:cNvPr>
          <p:cNvSpPr>
            <a:spLocks noGrp="1"/>
          </p:cNvSpPr>
          <p:nvPr>
            <p:ph type="ftr" sz="quarter" idx="12"/>
          </p:nvPr>
        </p:nvSpPr>
        <p:spPr/>
        <p:txBody>
          <a:bodyPr/>
          <a:lstStyle/>
          <a:p>
            <a:r>
              <a:rPr lang="fr-FR"/>
              <a:t>Af</a:t>
            </a:r>
            <a:r>
              <a:rPr lang="fr-FR">
                <a:solidFill>
                  <a:schemeClr val="accent6">
                    <a:lumMod val="75000"/>
                  </a:schemeClr>
                </a:solidFill>
              </a:rPr>
              <a:t>d</a:t>
            </a:r>
            <a:r>
              <a:rPr lang="fr-FR"/>
              <a:t>et</a:t>
            </a:r>
            <a:endParaRPr lang="fr-FR" dirty="0"/>
          </a:p>
        </p:txBody>
      </p:sp>
    </p:spTree>
    <p:extLst>
      <p:ext uri="{BB962C8B-B14F-4D97-AF65-F5344CB8AC3E}">
        <p14:creationId xmlns:p14="http://schemas.microsoft.com/office/powerpoint/2010/main" val="3108311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a:t>Créer les conditions </a:t>
            </a:r>
            <a:br>
              <a:rPr lang="fr-FR" sz="3600" dirty="0"/>
            </a:br>
            <a:r>
              <a:rPr lang="fr-FR" sz="3600" dirty="0"/>
              <a:t>de l’exercice du pouvoir d’agir</a:t>
            </a:r>
          </a:p>
        </p:txBody>
      </p:sp>
      <p:sp>
        <p:nvSpPr>
          <p:cNvPr id="3" name="Espace réservé du contenu 2"/>
          <p:cNvSpPr>
            <a:spLocks noGrp="1"/>
          </p:cNvSpPr>
          <p:nvPr>
            <p:ph idx="1"/>
          </p:nvPr>
        </p:nvSpPr>
        <p:spPr>
          <a:xfrm>
            <a:off x="179512" y="1628800"/>
            <a:ext cx="8784976" cy="4727550"/>
          </a:xfrm>
        </p:spPr>
        <p:txBody>
          <a:bodyPr>
            <a:normAutofit lnSpcReduction="10000"/>
          </a:bodyPr>
          <a:lstStyle/>
          <a:p>
            <a:r>
              <a:rPr lang="fr-FR" dirty="0">
                <a:solidFill>
                  <a:schemeClr val="accent6">
                    <a:lumMod val="75000"/>
                  </a:schemeClr>
                </a:solidFill>
              </a:rPr>
              <a:t>Favoriser et soutenir l’expression du patient pour ancrer les échanges dans sa réalité</a:t>
            </a:r>
          </a:p>
          <a:p>
            <a:pPr lvl="1"/>
            <a:r>
              <a:rPr lang="fr-FR" sz="2400" dirty="0"/>
              <a:t>« Racontez-moi, concrètement, comment ça se passe pour vous dans la vie quotidienne... avec cette maladie, avec ce traitement…  »</a:t>
            </a:r>
          </a:p>
          <a:p>
            <a:pPr lvl="1"/>
            <a:r>
              <a:rPr lang="fr-FR" sz="2400" dirty="0"/>
              <a:t>« Qu’est-ce qui vous gêne concrètement ? Qu’est-ce qui vous préoccupe ? »</a:t>
            </a:r>
          </a:p>
          <a:p>
            <a:pPr lvl="1"/>
            <a:r>
              <a:rPr lang="fr-FR" sz="2400" dirty="0"/>
              <a:t>« Et les personnes de votre entourage, qu’en savent-elles, qu’en pensent-elles ? »</a:t>
            </a:r>
          </a:p>
          <a:p>
            <a:pPr lvl="1"/>
            <a:r>
              <a:rPr lang="fr-FR" sz="2400" dirty="0"/>
              <a:t>« Qu’est-ce qui vous aide à surmonter tout ça ? »</a:t>
            </a:r>
          </a:p>
        </p:txBody>
      </p:sp>
      <p:sp>
        <p:nvSpPr>
          <p:cNvPr id="4" name="Espace réservé de la date 3"/>
          <p:cNvSpPr>
            <a:spLocks noGrp="1"/>
          </p:cNvSpPr>
          <p:nvPr>
            <p:ph type="dt" sz="half" idx="10"/>
          </p:nvPr>
        </p:nvSpPr>
        <p:spPr/>
        <p:txBody>
          <a:bodyPr/>
          <a:lstStyle/>
          <a:p>
            <a:r>
              <a:rPr lang="fr-FR"/>
              <a:t>B. Sandrin, 2021</a:t>
            </a:r>
            <a:endParaRPr lang="fr-FR" dirty="0"/>
          </a:p>
        </p:txBody>
      </p:sp>
      <p:sp>
        <p:nvSpPr>
          <p:cNvPr id="6" name="Espace réservé du numéro de diapositive 5">
            <a:extLst>
              <a:ext uri="{FF2B5EF4-FFF2-40B4-BE49-F238E27FC236}">
                <a16:creationId xmlns:a16="http://schemas.microsoft.com/office/drawing/2014/main" id="{651011EB-5E74-3046-AF59-1C0995930338}"/>
              </a:ext>
            </a:extLst>
          </p:cNvPr>
          <p:cNvSpPr>
            <a:spLocks noGrp="1"/>
          </p:cNvSpPr>
          <p:nvPr>
            <p:ph type="sldNum" sz="quarter" idx="11"/>
          </p:nvPr>
        </p:nvSpPr>
        <p:spPr/>
        <p:txBody>
          <a:bodyPr/>
          <a:lstStyle/>
          <a:p>
            <a:fld id="{3812B44A-22B6-41D2-BB50-B59CCF378611}" type="slidenum">
              <a:rPr lang="fr-FR" smtClean="0"/>
              <a:pPr/>
              <a:t>25</a:t>
            </a:fld>
            <a:endParaRPr lang="fr-FR" dirty="0"/>
          </a:p>
        </p:txBody>
      </p:sp>
      <p:sp>
        <p:nvSpPr>
          <p:cNvPr id="5" name="Espace réservé du pied de page 4">
            <a:extLst>
              <a:ext uri="{FF2B5EF4-FFF2-40B4-BE49-F238E27FC236}">
                <a16:creationId xmlns:a16="http://schemas.microsoft.com/office/drawing/2014/main" id="{28425FCE-818E-564F-A91D-5620EAB15FBA}"/>
              </a:ext>
            </a:extLst>
          </p:cNvPr>
          <p:cNvSpPr>
            <a:spLocks noGrp="1"/>
          </p:cNvSpPr>
          <p:nvPr>
            <p:ph type="ftr" sz="quarter" idx="12"/>
          </p:nvPr>
        </p:nvSpPr>
        <p:spPr/>
        <p:txBody>
          <a:bodyPr/>
          <a:lstStyle/>
          <a:p>
            <a:r>
              <a:rPr lang="fr-FR"/>
              <a:t>Af</a:t>
            </a:r>
            <a:r>
              <a:rPr lang="fr-FR">
                <a:solidFill>
                  <a:schemeClr val="accent6">
                    <a:lumMod val="75000"/>
                  </a:schemeClr>
                </a:solidFill>
              </a:rPr>
              <a:t>d</a:t>
            </a:r>
            <a:r>
              <a:rPr lang="fr-FR"/>
              <a:t>et</a:t>
            </a:r>
            <a:endParaRPr lang="fr-FR" dirty="0"/>
          </a:p>
        </p:txBody>
      </p:sp>
    </p:spTree>
    <p:extLst>
      <p:ext uri="{BB962C8B-B14F-4D97-AF65-F5344CB8AC3E}">
        <p14:creationId xmlns:p14="http://schemas.microsoft.com/office/powerpoint/2010/main" val="1056753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332656"/>
            <a:ext cx="8640960" cy="5400600"/>
          </a:xfrm>
        </p:spPr>
        <p:txBody>
          <a:bodyPr>
            <a:normAutofit/>
          </a:bodyPr>
          <a:lstStyle/>
          <a:p>
            <a:r>
              <a:rPr lang="fr-FR" dirty="0">
                <a:solidFill>
                  <a:schemeClr val="accent6">
                    <a:lumMod val="75000"/>
                  </a:schemeClr>
                </a:solidFill>
              </a:rPr>
              <a:t>Favoriser et soutenir la réflexion</a:t>
            </a:r>
            <a:endParaRPr lang="fr-FR" dirty="0"/>
          </a:p>
          <a:p>
            <a:pPr lvl="1"/>
            <a:r>
              <a:rPr lang="fr-FR" sz="2400" dirty="0"/>
              <a:t>« Que pensez-vous de ce que je vous ai expliqué, des différentes options possibles ? »</a:t>
            </a:r>
          </a:p>
          <a:p>
            <a:pPr lvl="1"/>
            <a:r>
              <a:rPr lang="fr-FR" sz="2400" dirty="0"/>
              <a:t>« Comment analysez-vous cela ? »</a:t>
            </a:r>
          </a:p>
          <a:p>
            <a:pPr lvl="1"/>
            <a:r>
              <a:rPr lang="fr-FR" sz="2400" dirty="0"/>
              <a:t>« Finalement, qu’est-ce qui est le plus important pour vous ? »</a:t>
            </a:r>
          </a:p>
          <a:p>
            <a:pPr lvl="1"/>
            <a:r>
              <a:rPr lang="fr-FR" sz="2400" dirty="0"/>
              <a:t>« Qu’avez-vous déjà expérimenté ? Quels enseignements en avez-vous tirés ? »</a:t>
            </a:r>
          </a:p>
          <a:p>
            <a:r>
              <a:rPr lang="fr-FR" dirty="0">
                <a:solidFill>
                  <a:schemeClr val="accent6">
                    <a:lumMod val="75000"/>
                  </a:schemeClr>
                </a:solidFill>
              </a:rPr>
              <a:t>Favoriser et soutenir la prise de décision</a:t>
            </a:r>
            <a:endParaRPr lang="fr-FR" dirty="0"/>
          </a:p>
          <a:p>
            <a:pPr lvl="1"/>
            <a:r>
              <a:rPr lang="fr-FR" sz="2400" dirty="0"/>
              <a:t>« Qu’est-ce que vous auriez envie de faire ? »</a:t>
            </a:r>
          </a:p>
          <a:p>
            <a:pPr lvl="1"/>
            <a:r>
              <a:rPr lang="fr-FR" sz="2400" dirty="0"/>
              <a:t>« Qu’est-ce que vous pourriez mettre en place concrètement ?</a:t>
            </a:r>
          </a:p>
          <a:p>
            <a:pPr lvl="1"/>
            <a:r>
              <a:rPr lang="fr-FR" sz="2400" dirty="0"/>
              <a:t>« Qu’est-ce qui pourrait vous aider ? »</a:t>
            </a:r>
          </a:p>
          <a:p>
            <a:pPr lvl="1"/>
            <a:r>
              <a:rPr lang="fr-FR" sz="2400" dirty="0"/>
              <a:t>« Qui pourriez-vous solliciter ? »</a:t>
            </a:r>
          </a:p>
          <a:p>
            <a:pPr lvl="1"/>
            <a:endParaRPr lang="fr-FR" dirty="0"/>
          </a:p>
        </p:txBody>
      </p:sp>
      <p:sp>
        <p:nvSpPr>
          <p:cNvPr id="4" name="Espace réservé de la date 3"/>
          <p:cNvSpPr>
            <a:spLocks noGrp="1"/>
          </p:cNvSpPr>
          <p:nvPr>
            <p:ph type="dt" sz="half" idx="10"/>
          </p:nvPr>
        </p:nvSpPr>
        <p:spPr/>
        <p:txBody>
          <a:bodyPr/>
          <a:lstStyle/>
          <a:p>
            <a:r>
              <a:rPr lang="fr-FR"/>
              <a:t>B. Sandrin, 2021</a:t>
            </a:r>
            <a:endParaRPr lang="fr-FR" dirty="0"/>
          </a:p>
        </p:txBody>
      </p:sp>
      <p:sp>
        <p:nvSpPr>
          <p:cNvPr id="6" name="Espace réservé du numéro de diapositive 5">
            <a:extLst>
              <a:ext uri="{FF2B5EF4-FFF2-40B4-BE49-F238E27FC236}">
                <a16:creationId xmlns:a16="http://schemas.microsoft.com/office/drawing/2014/main" id="{D6538E20-E302-5F48-9586-6B5383974B55}"/>
              </a:ext>
            </a:extLst>
          </p:cNvPr>
          <p:cNvSpPr>
            <a:spLocks noGrp="1"/>
          </p:cNvSpPr>
          <p:nvPr>
            <p:ph type="sldNum" sz="quarter" idx="11"/>
          </p:nvPr>
        </p:nvSpPr>
        <p:spPr/>
        <p:txBody>
          <a:bodyPr/>
          <a:lstStyle/>
          <a:p>
            <a:fld id="{3812B44A-22B6-41D2-BB50-B59CCF378611}" type="slidenum">
              <a:rPr lang="fr-FR" smtClean="0"/>
              <a:pPr/>
              <a:t>26</a:t>
            </a:fld>
            <a:endParaRPr lang="fr-FR" dirty="0"/>
          </a:p>
        </p:txBody>
      </p:sp>
      <p:sp>
        <p:nvSpPr>
          <p:cNvPr id="5" name="Espace réservé du pied de page 4">
            <a:extLst>
              <a:ext uri="{FF2B5EF4-FFF2-40B4-BE49-F238E27FC236}">
                <a16:creationId xmlns:a16="http://schemas.microsoft.com/office/drawing/2014/main" id="{E8E0D192-DC5E-C445-A7A9-05FE43BEC40E}"/>
              </a:ext>
            </a:extLst>
          </p:cNvPr>
          <p:cNvSpPr>
            <a:spLocks noGrp="1"/>
          </p:cNvSpPr>
          <p:nvPr>
            <p:ph type="ftr" sz="quarter" idx="12"/>
          </p:nvPr>
        </p:nvSpPr>
        <p:spPr/>
        <p:txBody>
          <a:bodyPr/>
          <a:lstStyle/>
          <a:p>
            <a:r>
              <a:rPr lang="fr-FR"/>
              <a:t>Af</a:t>
            </a:r>
            <a:r>
              <a:rPr lang="fr-FR">
                <a:solidFill>
                  <a:schemeClr val="accent6">
                    <a:lumMod val="75000"/>
                  </a:schemeClr>
                </a:solidFill>
              </a:rPr>
              <a:t>d</a:t>
            </a:r>
            <a:r>
              <a:rPr lang="fr-FR"/>
              <a:t>et</a:t>
            </a:r>
            <a:endParaRPr lang="fr-FR" dirty="0"/>
          </a:p>
        </p:txBody>
      </p:sp>
    </p:spTree>
    <p:extLst>
      <p:ext uri="{BB962C8B-B14F-4D97-AF65-F5344CB8AC3E}">
        <p14:creationId xmlns:p14="http://schemas.microsoft.com/office/powerpoint/2010/main" val="3269090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3B49CF-9E81-8145-B00B-FDBAA9412EB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61ABA41-F375-E64F-B1BC-185C40834C60}"/>
              </a:ext>
            </a:extLst>
          </p:cNvPr>
          <p:cNvSpPr>
            <a:spLocks noGrp="1"/>
          </p:cNvSpPr>
          <p:nvPr>
            <p:ph idx="1"/>
          </p:nvPr>
        </p:nvSpPr>
        <p:spPr/>
        <p:txBody>
          <a:bodyPr/>
          <a:lstStyle/>
          <a:p>
            <a:endParaRPr lang="fr-FR" dirty="0"/>
          </a:p>
          <a:p>
            <a:endParaRPr lang="fr-FR" dirty="0"/>
          </a:p>
          <a:p>
            <a:pPr marL="0" indent="0" algn="ctr">
              <a:buNone/>
            </a:pPr>
            <a:r>
              <a:rPr lang="fr-FR" dirty="0"/>
              <a:t>Je vous remercie de votre attention…</a:t>
            </a:r>
          </a:p>
        </p:txBody>
      </p:sp>
      <p:sp>
        <p:nvSpPr>
          <p:cNvPr id="4" name="Espace réservé de la date 3">
            <a:extLst>
              <a:ext uri="{FF2B5EF4-FFF2-40B4-BE49-F238E27FC236}">
                <a16:creationId xmlns:a16="http://schemas.microsoft.com/office/drawing/2014/main" id="{CAA1A266-0F60-144C-A006-AD335E429C54}"/>
              </a:ext>
            </a:extLst>
          </p:cNvPr>
          <p:cNvSpPr>
            <a:spLocks noGrp="1"/>
          </p:cNvSpPr>
          <p:nvPr>
            <p:ph type="dt" sz="half" idx="10"/>
          </p:nvPr>
        </p:nvSpPr>
        <p:spPr/>
        <p:txBody>
          <a:bodyPr/>
          <a:lstStyle/>
          <a:p>
            <a:r>
              <a:rPr lang="fr-FR"/>
              <a:t>B. Sandrin, 2021</a:t>
            </a:r>
            <a:endParaRPr lang="fr-FR" dirty="0"/>
          </a:p>
        </p:txBody>
      </p:sp>
      <p:sp>
        <p:nvSpPr>
          <p:cNvPr id="5" name="Espace réservé du numéro de diapositive 4">
            <a:extLst>
              <a:ext uri="{FF2B5EF4-FFF2-40B4-BE49-F238E27FC236}">
                <a16:creationId xmlns:a16="http://schemas.microsoft.com/office/drawing/2014/main" id="{76C608AB-B1BB-6240-A322-88359E868D8B}"/>
              </a:ext>
            </a:extLst>
          </p:cNvPr>
          <p:cNvSpPr>
            <a:spLocks noGrp="1"/>
          </p:cNvSpPr>
          <p:nvPr>
            <p:ph type="sldNum" sz="quarter" idx="11"/>
          </p:nvPr>
        </p:nvSpPr>
        <p:spPr/>
        <p:txBody>
          <a:bodyPr/>
          <a:lstStyle/>
          <a:p>
            <a:fld id="{3812B44A-22B6-41D2-BB50-B59CCF378611}" type="slidenum">
              <a:rPr lang="fr-FR" smtClean="0"/>
              <a:pPr/>
              <a:t>27</a:t>
            </a:fld>
            <a:endParaRPr lang="fr-FR" dirty="0"/>
          </a:p>
        </p:txBody>
      </p:sp>
      <p:sp>
        <p:nvSpPr>
          <p:cNvPr id="6" name="Espace réservé du pied de page 5">
            <a:extLst>
              <a:ext uri="{FF2B5EF4-FFF2-40B4-BE49-F238E27FC236}">
                <a16:creationId xmlns:a16="http://schemas.microsoft.com/office/drawing/2014/main" id="{984E05A7-729C-8A44-A5B1-1408A6A5A7E2}"/>
              </a:ext>
            </a:extLst>
          </p:cNvPr>
          <p:cNvSpPr>
            <a:spLocks noGrp="1"/>
          </p:cNvSpPr>
          <p:nvPr>
            <p:ph type="ftr" sz="quarter" idx="12"/>
          </p:nvPr>
        </p:nvSpPr>
        <p:spPr/>
        <p:txBody>
          <a:bodyPr/>
          <a:lstStyle/>
          <a:p>
            <a:r>
              <a:rPr lang="fr-FR"/>
              <a:t>Af</a:t>
            </a:r>
            <a:r>
              <a:rPr lang="fr-FR">
                <a:solidFill>
                  <a:schemeClr val="accent6">
                    <a:lumMod val="75000"/>
                  </a:schemeClr>
                </a:solidFill>
              </a:rPr>
              <a:t>d</a:t>
            </a:r>
            <a:r>
              <a:rPr lang="fr-FR"/>
              <a:t>et</a:t>
            </a:r>
            <a:endParaRPr lang="fr-FR" dirty="0"/>
          </a:p>
        </p:txBody>
      </p:sp>
    </p:spTree>
    <p:extLst>
      <p:ext uri="{BB962C8B-B14F-4D97-AF65-F5344CB8AC3E}">
        <p14:creationId xmlns:p14="http://schemas.microsoft.com/office/powerpoint/2010/main" val="1007786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F020F-39B3-5647-9E89-044C6CCA3CF0}"/>
              </a:ext>
            </a:extLst>
          </p:cNvPr>
          <p:cNvSpPr>
            <a:spLocks noGrp="1"/>
          </p:cNvSpPr>
          <p:nvPr>
            <p:ph type="title"/>
          </p:nvPr>
        </p:nvSpPr>
        <p:spPr/>
        <p:txBody>
          <a:bodyPr>
            <a:normAutofit/>
          </a:bodyPr>
          <a:lstStyle/>
          <a:p>
            <a:r>
              <a:rPr lang="fr-FR" sz="4000" i="1" dirty="0" err="1"/>
              <a:t>Shared</a:t>
            </a:r>
            <a:r>
              <a:rPr lang="fr-FR" sz="4000" i="1" dirty="0"/>
              <a:t> </a:t>
            </a:r>
            <a:r>
              <a:rPr lang="fr-FR" sz="4000" i="1" dirty="0" err="1"/>
              <a:t>decision</a:t>
            </a:r>
            <a:r>
              <a:rPr lang="fr-FR" sz="4000" i="1" dirty="0"/>
              <a:t> </a:t>
            </a:r>
            <a:r>
              <a:rPr lang="fr-FR" sz="4000" i="1" dirty="0" err="1"/>
              <a:t>making</a:t>
            </a:r>
            <a:endParaRPr lang="fr-FR" sz="4000" i="1" dirty="0"/>
          </a:p>
        </p:txBody>
      </p:sp>
      <p:sp>
        <p:nvSpPr>
          <p:cNvPr id="3" name="Espace réservé du contenu 2">
            <a:extLst>
              <a:ext uri="{FF2B5EF4-FFF2-40B4-BE49-F238E27FC236}">
                <a16:creationId xmlns:a16="http://schemas.microsoft.com/office/drawing/2014/main" id="{DFC639A3-CDAE-2647-A8B5-88AF57FFD406}"/>
              </a:ext>
            </a:extLst>
          </p:cNvPr>
          <p:cNvSpPr>
            <a:spLocks noGrp="1"/>
          </p:cNvSpPr>
          <p:nvPr>
            <p:ph idx="1"/>
          </p:nvPr>
        </p:nvSpPr>
        <p:spPr/>
        <p:txBody>
          <a:bodyPr/>
          <a:lstStyle/>
          <a:p>
            <a:r>
              <a:rPr lang="fr-FR" sz="2800" dirty="0"/>
              <a:t>« Décision médicale partagée » ou « Prise de décision partagée » ?</a:t>
            </a:r>
          </a:p>
          <a:p>
            <a:r>
              <a:rPr lang="fr-FR" sz="2800" dirty="0"/>
              <a:t>Références en langue française</a:t>
            </a:r>
          </a:p>
          <a:p>
            <a:pPr lvl="1"/>
            <a:r>
              <a:rPr lang="fr-FR" sz="2400" dirty="0"/>
              <a:t>État des lieux : « Patient et professionnels de santé : décider ensemble. Concept, aides destinées aux patients et impact de la décision médicale partagée.  » (Haute Autorité de santé, octobre 2013)</a:t>
            </a:r>
          </a:p>
          <a:p>
            <a:pPr lvl="1"/>
            <a:r>
              <a:rPr lang="fr-FR" sz="2400" dirty="0"/>
              <a:t>Revue de littérature : « La décision partagée en consultation de médecine générale. » (RESO-Université catholique de Louvain, novembre 2017)</a:t>
            </a:r>
          </a:p>
        </p:txBody>
      </p:sp>
      <p:sp>
        <p:nvSpPr>
          <p:cNvPr id="4" name="Espace réservé de la date 3">
            <a:extLst>
              <a:ext uri="{FF2B5EF4-FFF2-40B4-BE49-F238E27FC236}">
                <a16:creationId xmlns:a16="http://schemas.microsoft.com/office/drawing/2014/main" id="{D8DAA894-FCD1-724F-809C-1E5D91F41AE2}"/>
              </a:ext>
            </a:extLst>
          </p:cNvPr>
          <p:cNvSpPr>
            <a:spLocks noGrp="1"/>
          </p:cNvSpPr>
          <p:nvPr>
            <p:ph type="dt" sz="half" idx="10"/>
          </p:nvPr>
        </p:nvSpPr>
        <p:spPr/>
        <p:txBody>
          <a:bodyPr/>
          <a:lstStyle/>
          <a:p>
            <a:r>
              <a:rPr lang="fr-FR"/>
              <a:t>B. Sandrin, 2021</a:t>
            </a:r>
            <a:endParaRPr lang="fr-FR" dirty="0"/>
          </a:p>
        </p:txBody>
      </p:sp>
      <p:sp>
        <p:nvSpPr>
          <p:cNvPr id="5" name="Espace réservé du numéro de diapositive 4">
            <a:extLst>
              <a:ext uri="{FF2B5EF4-FFF2-40B4-BE49-F238E27FC236}">
                <a16:creationId xmlns:a16="http://schemas.microsoft.com/office/drawing/2014/main" id="{413A5A0A-EB4E-7D47-BD3B-B3F8F4D69ECE}"/>
              </a:ext>
            </a:extLst>
          </p:cNvPr>
          <p:cNvSpPr>
            <a:spLocks noGrp="1"/>
          </p:cNvSpPr>
          <p:nvPr>
            <p:ph type="sldNum" sz="quarter" idx="11"/>
          </p:nvPr>
        </p:nvSpPr>
        <p:spPr/>
        <p:txBody>
          <a:bodyPr/>
          <a:lstStyle/>
          <a:p>
            <a:fld id="{3812B44A-22B6-41D2-BB50-B59CCF378611}" type="slidenum">
              <a:rPr lang="fr-FR" smtClean="0"/>
              <a:pPr/>
              <a:t>3</a:t>
            </a:fld>
            <a:endParaRPr lang="fr-FR" dirty="0"/>
          </a:p>
        </p:txBody>
      </p:sp>
      <p:sp>
        <p:nvSpPr>
          <p:cNvPr id="6" name="Espace réservé du pied de page 5">
            <a:extLst>
              <a:ext uri="{FF2B5EF4-FFF2-40B4-BE49-F238E27FC236}">
                <a16:creationId xmlns:a16="http://schemas.microsoft.com/office/drawing/2014/main" id="{AC86C583-37E5-9D41-9493-768F60740479}"/>
              </a:ext>
            </a:extLst>
          </p:cNvPr>
          <p:cNvSpPr>
            <a:spLocks noGrp="1"/>
          </p:cNvSpPr>
          <p:nvPr>
            <p:ph type="ftr" sz="quarter" idx="12"/>
          </p:nvPr>
        </p:nvSpPr>
        <p:spPr/>
        <p:txBody>
          <a:bodyPr/>
          <a:lstStyle/>
          <a:p>
            <a:r>
              <a:rPr lang="fr-FR"/>
              <a:t>Af</a:t>
            </a:r>
            <a:r>
              <a:rPr lang="fr-FR">
                <a:solidFill>
                  <a:schemeClr val="accent6">
                    <a:lumMod val="75000"/>
                  </a:schemeClr>
                </a:solidFill>
              </a:rPr>
              <a:t>d</a:t>
            </a:r>
            <a:r>
              <a:rPr lang="fr-FR"/>
              <a:t>et</a:t>
            </a:r>
            <a:endParaRPr lang="fr-FR" dirty="0"/>
          </a:p>
        </p:txBody>
      </p:sp>
    </p:spTree>
    <p:extLst>
      <p:ext uri="{BB962C8B-B14F-4D97-AF65-F5344CB8AC3E}">
        <p14:creationId xmlns:p14="http://schemas.microsoft.com/office/powerpoint/2010/main" val="3520580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B9D370-6805-B24E-9F2A-36775DCB2007}"/>
              </a:ext>
            </a:extLst>
          </p:cNvPr>
          <p:cNvSpPr>
            <a:spLocks noGrp="1"/>
          </p:cNvSpPr>
          <p:nvPr>
            <p:ph type="title"/>
          </p:nvPr>
        </p:nvSpPr>
        <p:spPr>
          <a:xfrm>
            <a:off x="457200" y="274638"/>
            <a:ext cx="8229600" cy="890562"/>
          </a:xfrm>
        </p:spPr>
        <p:txBody>
          <a:bodyPr>
            <a:normAutofit/>
          </a:bodyPr>
          <a:lstStyle/>
          <a:p>
            <a:r>
              <a:rPr lang="fr-FR" sz="4000" dirty="0"/>
              <a:t>Contexte d’apparition du concept</a:t>
            </a:r>
          </a:p>
        </p:txBody>
      </p:sp>
      <p:sp>
        <p:nvSpPr>
          <p:cNvPr id="4" name="Espace réservé de la date 3">
            <a:extLst>
              <a:ext uri="{FF2B5EF4-FFF2-40B4-BE49-F238E27FC236}">
                <a16:creationId xmlns:a16="http://schemas.microsoft.com/office/drawing/2014/main" id="{C9A0B261-0FAA-8C48-BC85-BDE0BEF011A8}"/>
              </a:ext>
            </a:extLst>
          </p:cNvPr>
          <p:cNvSpPr>
            <a:spLocks noGrp="1"/>
          </p:cNvSpPr>
          <p:nvPr>
            <p:ph type="dt" sz="half" idx="10"/>
          </p:nvPr>
        </p:nvSpPr>
        <p:spPr/>
        <p:txBody>
          <a:bodyPr/>
          <a:lstStyle/>
          <a:p>
            <a:r>
              <a:rPr lang="fr-FR"/>
              <a:t>B. Sandrin, 2021</a:t>
            </a:r>
            <a:endParaRPr lang="fr-FR" dirty="0"/>
          </a:p>
        </p:txBody>
      </p:sp>
      <p:sp>
        <p:nvSpPr>
          <p:cNvPr id="5" name="Espace réservé du numéro de diapositive 4">
            <a:extLst>
              <a:ext uri="{FF2B5EF4-FFF2-40B4-BE49-F238E27FC236}">
                <a16:creationId xmlns:a16="http://schemas.microsoft.com/office/drawing/2014/main" id="{333C674A-5113-6B49-B4BB-DA87EB86B0ED}"/>
              </a:ext>
            </a:extLst>
          </p:cNvPr>
          <p:cNvSpPr>
            <a:spLocks noGrp="1"/>
          </p:cNvSpPr>
          <p:nvPr>
            <p:ph type="sldNum" sz="quarter" idx="11"/>
          </p:nvPr>
        </p:nvSpPr>
        <p:spPr/>
        <p:txBody>
          <a:bodyPr/>
          <a:lstStyle/>
          <a:p>
            <a:fld id="{3812B44A-22B6-41D2-BB50-B59CCF378611}" type="slidenum">
              <a:rPr lang="fr-FR" smtClean="0"/>
              <a:pPr/>
              <a:t>4</a:t>
            </a:fld>
            <a:endParaRPr lang="fr-FR" dirty="0"/>
          </a:p>
        </p:txBody>
      </p:sp>
      <p:sp>
        <p:nvSpPr>
          <p:cNvPr id="6" name="Espace réservé du pied de page 5">
            <a:extLst>
              <a:ext uri="{FF2B5EF4-FFF2-40B4-BE49-F238E27FC236}">
                <a16:creationId xmlns:a16="http://schemas.microsoft.com/office/drawing/2014/main" id="{0E5B04AC-CD0C-B042-9696-FDDBB89D7277}"/>
              </a:ext>
            </a:extLst>
          </p:cNvPr>
          <p:cNvSpPr>
            <a:spLocks noGrp="1"/>
          </p:cNvSpPr>
          <p:nvPr>
            <p:ph type="ftr" sz="quarter" idx="12"/>
          </p:nvPr>
        </p:nvSpPr>
        <p:spPr/>
        <p:txBody>
          <a:bodyPr/>
          <a:lstStyle/>
          <a:p>
            <a:r>
              <a:rPr lang="fr-FR"/>
              <a:t>Af</a:t>
            </a:r>
            <a:r>
              <a:rPr lang="fr-FR">
                <a:solidFill>
                  <a:schemeClr val="accent6">
                    <a:lumMod val="75000"/>
                  </a:schemeClr>
                </a:solidFill>
              </a:rPr>
              <a:t>d</a:t>
            </a:r>
            <a:r>
              <a:rPr lang="fr-FR"/>
              <a:t>et</a:t>
            </a:r>
            <a:endParaRPr lang="fr-FR" dirty="0"/>
          </a:p>
        </p:txBody>
      </p:sp>
      <p:graphicFrame>
        <p:nvGraphicFramePr>
          <p:cNvPr id="7" name="Diagramme 6">
            <a:extLst>
              <a:ext uri="{FF2B5EF4-FFF2-40B4-BE49-F238E27FC236}">
                <a16:creationId xmlns:a16="http://schemas.microsoft.com/office/drawing/2014/main" id="{21F4D451-204F-9D48-A95D-EC363F9986A3}"/>
              </a:ext>
            </a:extLst>
          </p:cNvPr>
          <p:cNvGraphicFramePr/>
          <p:nvPr>
            <p:extLst>
              <p:ext uri="{D42A27DB-BD31-4B8C-83A1-F6EECF244321}">
                <p14:modId xmlns:p14="http://schemas.microsoft.com/office/powerpoint/2010/main" val="217166060"/>
              </p:ext>
            </p:extLst>
          </p:nvPr>
        </p:nvGraphicFramePr>
        <p:xfrm>
          <a:off x="591874" y="204377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ZoneTexte 7">
            <a:extLst>
              <a:ext uri="{FF2B5EF4-FFF2-40B4-BE49-F238E27FC236}">
                <a16:creationId xmlns:a16="http://schemas.microsoft.com/office/drawing/2014/main" id="{9AC6F12D-C93A-394C-A945-6E4369085CF7}"/>
              </a:ext>
            </a:extLst>
          </p:cNvPr>
          <p:cNvSpPr txBox="1"/>
          <p:nvPr/>
        </p:nvSpPr>
        <p:spPr>
          <a:xfrm>
            <a:off x="5724128" y="5507610"/>
            <a:ext cx="3275856" cy="1200329"/>
          </a:xfrm>
          <a:prstGeom prst="rect">
            <a:avLst/>
          </a:prstGeom>
          <a:solidFill>
            <a:schemeClr val="accent3">
              <a:lumMod val="60000"/>
              <a:lumOff val="40000"/>
            </a:schemeClr>
          </a:solidFill>
        </p:spPr>
        <p:txBody>
          <a:bodyPr wrap="square" rtlCol="0">
            <a:spAutoFit/>
          </a:bodyPr>
          <a:lstStyle/>
          <a:p>
            <a:r>
              <a:rPr lang="fr-FR" dirty="0"/>
              <a:t>Promotion de la santé</a:t>
            </a:r>
          </a:p>
          <a:p>
            <a:r>
              <a:rPr lang="fr-FR" dirty="0"/>
              <a:t>Approche centrée sur le patient</a:t>
            </a:r>
          </a:p>
          <a:p>
            <a:r>
              <a:rPr lang="fr-FR" dirty="0"/>
              <a:t>Éducation thérapeutique</a:t>
            </a:r>
          </a:p>
          <a:p>
            <a:r>
              <a:rPr lang="fr-FR" i="1" dirty="0" err="1"/>
              <a:t>Empowerment</a:t>
            </a:r>
            <a:endParaRPr lang="fr-FR" i="1" dirty="0"/>
          </a:p>
        </p:txBody>
      </p:sp>
      <p:sp>
        <p:nvSpPr>
          <p:cNvPr id="13" name="Flèche vers le haut 12">
            <a:extLst>
              <a:ext uri="{FF2B5EF4-FFF2-40B4-BE49-F238E27FC236}">
                <a16:creationId xmlns:a16="http://schemas.microsoft.com/office/drawing/2014/main" id="{BA0F49F8-26CC-8343-B2AD-29D81C5D4972}"/>
              </a:ext>
            </a:extLst>
          </p:cNvPr>
          <p:cNvSpPr/>
          <p:nvPr/>
        </p:nvSpPr>
        <p:spPr>
          <a:xfrm rot="18299137">
            <a:off x="6144980" y="4440820"/>
            <a:ext cx="238605" cy="1151600"/>
          </a:xfrm>
          <a:prstGeom prst="up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CD069BFB-4687-3145-B494-131E162EC319}"/>
              </a:ext>
            </a:extLst>
          </p:cNvPr>
          <p:cNvSpPr txBox="1"/>
          <p:nvPr/>
        </p:nvSpPr>
        <p:spPr>
          <a:xfrm>
            <a:off x="2023309" y="1271246"/>
            <a:ext cx="3233129" cy="646331"/>
          </a:xfrm>
          <a:prstGeom prst="rect">
            <a:avLst/>
          </a:prstGeom>
          <a:noFill/>
        </p:spPr>
        <p:txBody>
          <a:bodyPr wrap="none" rtlCol="0">
            <a:spAutoFit/>
          </a:bodyPr>
          <a:lstStyle/>
          <a:p>
            <a:pPr algn="ctr"/>
            <a:r>
              <a:rPr lang="fr-FR" dirty="0"/>
              <a:t>Médecine  basée sur les preuves</a:t>
            </a:r>
          </a:p>
          <a:p>
            <a:pPr algn="ctr"/>
            <a:r>
              <a:rPr lang="fr-FR" dirty="0"/>
              <a:t>(</a:t>
            </a:r>
            <a:r>
              <a:rPr lang="fr-FR" i="1" dirty="0" err="1"/>
              <a:t>evidence</a:t>
            </a:r>
            <a:r>
              <a:rPr lang="fr-FR" i="1" dirty="0"/>
              <a:t> </a:t>
            </a:r>
            <a:r>
              <a:rPr lang="fr-FR" i="1" dirty="0" err="1"/>
              <a:t>based</a:t>
            </a:r>
            <a:r>
              <a:rPr lang="fr-FR" i="1" dirty="0"/>
              <a:t> </a:t>
            </a:r>
            <a:r>
              <a:rPr lang="fr-FR" i="1" dirty="0" err="1"/>
              <a:t>medicine</a:t>
            </a:r>
            <a:r>
              <a:rPr lang="fr-FR" dirty="0"/>
              <a:t>)</a:t>
            </a:r>
          </a:p>
        </p:txBody>
      </p:sp>
    </p:spTree>
    <p:extLst>
      <p:ext uri="{BB962C8B-B14F-4D97-AF65-F5344CB8AC3E}">
        <p14:creationId xmlns:p14="http://schemas.microsoft.com/office/powerpoint/2010/main" val="123132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84A1FB-823F-CC4A-8FCF-B22EAE0E297D}"/>
              </a:ext>
            </a:extLst>
          </p:cNvPr>
          <p:cNvSpPr>
            <a:spLocks noGrp="1"/>
          </p:cNvSpPr>
          <p:nvPr>
            <p:ph type="title"/>
          </p:nvPr>
        </p:nvSpPr>
        <p:spPr/>
        <p:txBody>
          <a:bodyPr/>
          <a:lstStyle/>
          <a:p>
            <a:r>
              <a:rPr lang="fr-FR" dirty="0"/>
              <a:t>La prise de décision partagée</a:t>
            </a:r>
          </a:p>
        </p:txBody>
      </p:sp>
      <p:sp>
        <p:nvSpPr>
          <p:cNvPr id="3" name="Espace réservé du contenu 2">
            <a:extLst>
              <a:ext uri="{FF2B5EF4-FFF2-40B4-BE49-F238E27FC236}">
                <a16:creationId xmlns:a16="http://schemas.microsoft.com/office/drawing/2014/main" id="{1736401B-B62D-124E-BCA4-A43F48AE5068}"/>
              </a:ext>
            </a:extLst>
          </p:cNvPr>
          <p:cNvSpPr>
            <a:spLocks noGrp="1"/>
          </p:cNvSpPr>
          <p:nvPr>
            <p:ph idx="1"/>
          </p:nvPr>
        </p:nvSpPr>
        <p:spPr/>
        <p:txBody>
          <a:bodyPr>
            <a:normAutofit/>
          </a:bodyPr>
          <a:lstStyle/>
          <a:p>
            <a:r>
              <a:rPr lang="fr-FR" sz="2000" dirty="0"/>
              <a:t>« Les patients et les médecins ont des expertises différentes quand il faut prendre des décisions médicales importantes. Alors que le médecin possède les informations concernant la maladie, les examens complémentaires et les traitements, le patient lui maîtrise les informations concernant son corps, ses conditions, ses buts pour sa vie et pour sa santé. </a:t>
            </a:r>
          </a:p>
          <a:p>
            <a:r>
              <a:rPr lang="fr-FR" sz="2000" dirty="0"/>
              <a:t>Le processus de prise de décision partagée implique :</a:t>
            </a:r>
          </a:p>
          <a:p>
            <a:pPr lvl="1"/>
            <a:r>
              <a:rPr lang="fr-FR" sz="1600" dirty="0"/>
              <a:t>de développer un partenariat fondé sur l’empathie, </a:t>
            </a:r>
          </a:p>
          <a:p>
            <a:pPr lvl="1"/>
            <a:r>
              <a:rPr lang="fr-FR" sz="1600" dirty="0"/>
              <a:t>d’échanger les informations à propos des options possibles, </a:t>
            </a:r>
          </a:p>
          <a:p>
            <a:pPr lvl="1"/>
            <a:r>
              <a:rPr lang="fr-FR" sz="1600" dirty="0"/>
              <a:t>d’en délibérer en considérant les conséquences potentielles de chacune d’entre elles</a:t>
            </a:r>
          </a:p>
          <a:p>
            <a:pPr lvl="1"/>
            <a:r>
              <a:rPr lang="fr-FR" sz="1600" dirty="0"/>
              <a:t>et de prendre la décision de manière consensuelle. »</a:t>
            </a:r>
          </a:p>
          <a:p>
            <a:pPr lvl="1"/>
            <a:endParaRPr lang="fr-FR" sz="1600" dirty="0"/>
          </a:p>
          <a:p>
            <a:pPr marL="457200" lvl="1" indent="0" algn="r">
              <a:buNone/>
            </a:pPr>
            <a:r>
              <a:rPr lang="fr-FR" sz="1600" dirty="0"/>
              <a:t>Centre ressources en </a:t>
            </a:r>
            <a:r>
              <a:rPr lang="fr-FR" sz="1600" i="1" dirty="0" err="1"/>
              <a:t>Shared</a:t>
            </a:r>
            <a:r>
              <a:rPr lang="fr-FR" sz="1600" i="1" dirty="0"/>
              <a:t> </a:t>
            </a:r>
            <a:r>
              <a:rPr lang="fr-FR" sz="1600" i="1" dirty="0" err="1"/>
              <a:t>decision</a:t>
            </a:r>
            <a:r>
              <a:rPr lang="fr-FR" sz="1600" i="1" dirty="0"/>
              <a:t> </a:t>
            </a:r>
            <a:r>
              <a:rPr lang="fr-FR" sz="1600" i="1" dirty="0" err="1"/>
              <a:t>making</a:t>
            </a:r>
            <a:r>
              <a:rPr lang="fr-FR" sz="1600" i="1" dirty="0"/>
              <a:t> </a:t>
            </a:r>
            <a:r>
              <a:rPr lang="fr-FR" sz="1600" dirty="0"/>
              <a:t>de la </a:t>
            </a:r>
            <a:r>
              <a:rPr lang="fr-FR" sz="1600" i="1" dirty="0"/>
              <a:t>Mayo </a:t>
            </a:r>
            <a:r>
              <a:rPr lang="fr-FR" sz="1600" i="1" dirty="0" err="1"/>
              <a:t>Clinic</a:t>
            </a:r>
            <a:endParaRPr lang="fr-FR" sz="1600" i="1" dirty="0"/>
          </a:p>
        </p:txBody>
      </p:sp>
      <p:sp>
        <p:nvSpPr>
          <p:cNvPr id="4" name="Espace réservé de la date 3">
            <a:extLst>
              <a:ext uri="{FF2B5EF4-FFF2-40B4-BE49-F238E27FC236}">
                <a16:creationId xmlns:a16="http://schemas.microsoft.com/office/drawing/2014/main" id="{3A797A7A-DA7A-C94D-BEB4-3B219077B329}"/>
              </a:ext>
            </a:extLst>
          </p:cNvPr>
          <p:cNvSpPr>
            <a:spLocks noGrp="1"/>
          </p:cNvSpPr>
          <p:nvPr>
            <p:ph type="dt" sz="half" idx="10"/>
          </p:nvPr>
        </p:nvSpPr>
        <p:spPr/>
        <p:txBody>
          <a:bodyPr/>
          <a:lstStyle/>
          <a:p>
            <a:r>
              <a:rPr lang="fr-FR"/>
              <a:t>B. Sandrin, 2021</a:t>
            </a:r>
            <a:endParaRPr lang="fr-FR" dirty="0"/>
          </a:p>
        </p:txBody>
      </p:sp>
      <p:sp>
        <p:nvSpPr>
          <p:cNvPr id="5" name="Espace réservé du numéro de diapositive 4">
            <a:extLst>
              <a:ext uri="{FF2B5EF4-FFF2-40B4-BE49-F238E27FC236}">
                <a16:creationId xmlns:a16="http://schemas.microsoft.com/office/drawing/2014/main" id="{4728CCA9-FC1C-5747-9A5F-11129499669F}"/>
              </a:ext>
            </a:extLst>
          </p:cNvPr>
          <p:cNvSpPr>
            <a:spLocks noGrp="1"/>
          </p:cNvSpPr>
          <p:nvPr>
            <p:ph type="sldNum" sz="quarter" idx="11"/>
          </p:nvPr>
        </p:nvSpPr>
        <p:spPr/>
        <p:txBody>
          <a:bodyPr/>
          <a:lstStyle/>
          <a:p>
            <a:fld id="{3812B44A-22B6-41D2-BB50-B59CCF378611}" type="slidenum">
              <a:rPr lang="fr-FR" smtClean="0"/>
              <a:pPr/>
              <a:t>5</a:t>
            </a:fld>
            <a:endParaRPr lang="fr-FR" dirty="0"/>
          </a:p>
        </p:txBody>
      </p:sp>
      <p:sp>
        <p:nvSpPr>
          <p:cNvPr id="6" name="Espace réservé du pied de page 5">
            <a:extLst>
              <a:ext uri="{FF2B5EF4-FFF2-40B4-BE49-F238E27FC236}">
                <a16:creationId xmlns:a16="http://schemas.microsoft.com/office/drawing/2014/main" id="{AF2B9EAD-76F6-3A48-A3CC-EE65D332E201}"/>
              </a:ext>
            </a:extLst>
          </p:cNvPr>
          <p:cNvSpPr>
            <a:spLocks noGrp="1"/>
          </p:cNvSpPr>
          <p:nvPr>
            <p:ph type="ftr" sz="quarter" idx="12"/>
          </p:nvPr>
        </p:nvSpPr>
        <p:spPr/>
        <p:txBody>
          <a:bodyPr/>
          <a:lstStyle/>
          <a:p>
            <a:r>
              <a:rPr lang="fr-FR"/>
              <a:t>Af</a:t>
            </a:r>
            <a:r>
              <a:rPr lang="fr-FR">
                <a:solidFill>
                  <a:schemeClr val="accent6">
                    <a:lumMod val="75000"/>
                  </a:schemeClr>
                </a:solidFill>
              </a:rPr>
              <a:t>d</a:t>
            </a:r>
            <a:r>
              <a:rPr lang="fr-FR"/>
              <a:t>et</a:t>
            </a:r>
            <a:endParaRPr lang="fr-FR" dirty="0"/>
          </a:p>
        </p:txBody>
      </p:sp>
    </p:spTree>
    <p:extLst>
      <p:ext uri="{BB962C8B-B14F-4D97-AF65-F5344CB8AC3E}">
        <p14:creationId xmlns:p14="http://schemas.microsoft.com/office/powerpoint/2010/main" val="325710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970A9B-4EC7-E64C-BA75-9193E887F597}"/>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18342A81-38D6-004E-98A6-98078BE4D8C2}"/>
              </a:ext>
            </a:extLst>
          </p:cNvPr>
          <p:cNvSpPr>
            <a:spLocks noGrp="1"/>
          </p:cNvSpPr>
          <p:nvPr>
            <p:ph idx="1"/>
          </p:nvPr>
        </p:nvSpPr>
        <p:spPr/>
        <p:txBody>
          <a:bodyPr/>
          <a:lstStyle/>
          <a:p>
            <a:r>
              <a:rPr lang="fr-FR" dirty="0"/>
              <a:t>Pour que ce processus puisse se mettre en œuvre, il faut bien sûr que le patient reçoive le soutien nécessaire </a:t>
            </a:r>
          </a:p>
          <a:p>
            <a:pPr lvl="1"/>
            <a:r>
              <a:rPr lang="fr-FR" dirty="0"/>
              <a:t>pour comprendre et s’approprier les informations scientifiques, </a:t>
            </a:r>
          </a:p>
          <a:p>
            <a:pPr lvl="1"/>
            <a:r>
              <a:rPr lang="fr-FR" dirty="0"/>
              <a:t>pour envisager les différentes options possibles </a:t>
            </a:r>
          </a:p>
          <a:p>
            <a:pPr lvl="1"/>
            <a:r>
              <a:rPr lang="fr-FR" dirty="0"/>
              <a:t>et pour exprimer ses préférences.</a:t>
            </a:r>
          </a:p>
          <a:p>
            <a:endParaRPr lang="fr-FR" dirty="0"/>
          </a:p>
        </p:txBody>
      </p:sp>
      <p:sp>
        <p:nvSpPr>
          <p:cNvPr id="4" name="Espace réservé de la date 3">
            <a:extLst>
              <a:ext uri="{FF2B5EF4-FFF2-40B4-BE49-F238E27FC236}">
                <a16:creationId xmlns:a16="http://schemas.microsoft.com/office/drawing/2014/main" id="{5F262FDE-0E8B-174D-8AD3-55401E70F789}"/>
              </a:ext>
            </a:extLst>
          </p:cNvPr>
          <p:cNvSpPr>
            <a:spLocks noGrp="1"/>
          </p:cNvSpPr>
          <p:nvPr>
            <p:ph type="dt" sz="half" idx="10"/>
          </p:nvPr>
        </p:nvSpPr>
        <p:spPr/>
        <p:txBody>
          <a:bodyPr/>
          <a:lstStyle/>
          <a:p>
            <a:r>
              <a:rPr lang="fr-FR"/>
              <a:t>B. Sandrin, 2021</a:t>
            </a:r>
            <a:endParaRPr lang="fr-FR" dirty="0"/>
          </a:p>
        </p:txBody>
      </p:sp>
      <p:sp>
        <p:nvSpPr>
          <p:cNvPr id="5" name="Espace réservé du numéro de diapositive 4">
            <a:extLst>
              <a:ext uri="{FF2B5EF4-FFF2-40B4-BE49-F238E27FC236}">
                <a16:creationId xmlns:a16="http://schemas.microsoft.com/office/drawing/2014/main" id="{E03C82D0-8C90-6D4F-8582-BB71027420A5}"/>
              </a:ext>
            </a:extLst>
          </p:cNvPr>
          <p:cNvSpPr>
            <a:spLocks noGrp="1"/>
          </p:cNvSpPr>
          <p:nvPr>
            <p:ph type="sldNum" sz="quarter" idx="11"/>
          </p:nvPr>
        </p:nvSpPr>
        <p:spPr/>
        <p:txBody>
          <a:bodyPr/>
          <a:lstStyle/>
          <a:p>
            <a:fld id="{3812B44A-22B6-41D2-BB50-B59CCF378611}" type="slidenum">
              <a:rPr lang="fr-FR" smtClean="0"/>
              <a:pPr/>
              <a:t>6</a:t>
            </a:fld>
            <a:endParaRPr lang="fr-FR" dirty="0"/>
          </a:p>
        </p:txBody>
      </p:sp>
      <p:sp>
        <p:nvSpPr>
          <p:cNvPr id="6" name="Espace réservé du pied de page 5">
            <a:extLst>
              <a:ext uri="{FF2B5EF4-FFF2-40B4-BE49-F238E27FC236}">
                <a16:creationId xmlns:a16="http://schemas.microsoft.com/office/drawing/2014/main" id="{464F0B49-B9B8-AD42-81AD-8BF87B4AEEF2}"/>
              </a:ext>
            </a:extLst>
          </p:cNvPr>
          <p:cNvSpPr>
            <a:spLocks noGrp="1"/>
          </p:cNvSpPr>
          <p:nvPr>
            <p:ph type="ftr" sz="quarter" idx="12"/>
          </p:nvPr>
        </p:nvSpPr>
        <p:spPr/>
        <p:txBody>
          <a:bodyPr/>
          <a:lstStyle/>
          <a:p>
            <a:r>
              <a:rPr lang="fr-FR"/>
              <a:t>Af</a:t>
            </a:r>
            <a:r>
              <a:rPr lang="fr-FR">
                <a:solidFill>
                  <a:schemeClr val="accent6">
                    <a:lumMod val="75000"/>
                  </a:schemeClr>
                </a:solidFill>
              </a:rPr>
              <a:t>d</a:t>
            </a:r>
            <a:r>
              <a:rPr lang="fr-FR"/>
              <a:t>et</a:t>
            </a:r>
            <a:endParaRPr lang="fr-FR" dirty="0"/>
          </a:p>
        </p:txBody>
      </p:sp>
    </p:spTree>
    <p:extLst>
      <p:ext uri="{BB962C8B-B14F-4D97-AF65-F5344CB8AC3E}">
        <p14:creationId xmlns:p14="http://schemas.microsoft.com/office/powerpoint/2010/main" val="1251113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C776C6-AA6D-B741-8FC5-ADDE5D78F629}"/>
              </a:ext>
            </a:extLst>
          </p:cNvPr>
          <p:cNvSpPr>
            <a:spLocks noGrp="1"/>
          </p:cNvSpPr>
          <p:nvPr>
            <p:ph type="title"/>
          </p:nvPr>
        </p:nvSpPr>
        <p:spPr/>
        <p:txBody>
          <a:bodyPr>
            <a:noAutofit/>
          </a:bodyPr>
          <a:lstStyle/>
          <a:p>
            <a:r>
              <a:rPr lang="fr-FR" sz="3600" dirty="0"/>
              <a:t>Un exemple :</a:t>
            </a:r>
            <a:br>
              <a:rPr lang="fr-FR" sz="3600" dirty="0"/>
            </a:br>
            <a:r>
              <a:rPr lang="fr-FR" sz="3600" dirty="0"/>
              <a:t>le traitement du  diabète de type 2</a:t>
            </a:r>
          </a:p>
        </p:txBody>
      </p:sp>
      <p:sp>
        <p:nvSpPr>
          <p:cNvPr id="3" name="Espace réservé du contenu 2">
            <a:extLst>
              <a:ext uri="{FF2B5EF4-FFF2-40B4-BE49-F238E27FC236}">
                <a16:creationId xmlns:a16="http://schemas.microsoft.com/office/drawing/2014/main" id="{2C04617A-57CD-9F4E-B645-F633DDF6B00C}"/>
              </a:ext>
            </a:extLst>
          </p:cNvPr>
          <p:cNvSpPr>
            <a:spLocks noGrp="1"/>
          </p:cNvSpPr>
          <p:nvPr>
            <p:ph idx="1"/>
          </p:nvPr>
        </p:nvSpPr>
        <p:spPr/>
        <p:txBody>
          <a:bodyPr>
            <a:normAutofit/>
          </a:bodyPr>
          <a:lstStyle/>
          <a:p>
            <a:r>
              <a:rPr lang="fr-FR" sz="2000" dirty="0"/>
              <a:t>« Autant que possible toutes les décisions thérapeutiques devraient être prises de concert avec le patient en se concentrant sur ses préférences, ses besoins et ses valeurs. Ceci devrait être le principe d’organisation sous-tendant le soin de toute personne souffrant d’une maladie chronique, quelle qu’elle soit, mais étant donné nos incertitudes en termes de choix et/ou de séquence thérapeutique, il est particulièrement approprié au diabète de type 2. »</a:t>
            </a:r>
          </a:p>
          <a:p>
            <a:pPr lvl="1" algn="r"/>
            <a:r>
              <a:rPr lang="fr-FR" sz="1600" dirty="0"/>
              <a:t>Société francophone du diabète, 2012</a:t>
            </a:r>
          </a:p>
          <a:p>
            <a:r>
              <a:rPr lang="fr-FR" sz="2000" dirty="0"/>
              <a:t>« La prise en compte de la troisième composante de la médecine fondée sur les preuves – les préférences du patient – consiste à présenter les avantages et les inconvénients des chacune de ces alternatives thérapeutiques et à en discuter avec le patient. »</a:t>
            </a:r>
          </a:p>
          <a:p>
            <a:pPr lvl="1" algn="r"/>
            <a:r>
              <a:rPr lang="fr-FR" sz="1600" dirty="0"/>
              <a:t>Société francophone du diabète, 2017</a:t>
            </a:r>
          </a:p>
        </p:txBody>
      </p:sp>
      <p:sp>
        <p:nvSpPr>
          <p:cNvPr id="4" name="Espace réservé de la date 3">
            <a:extLst>
              <a:ext uri="{FF2B5EF4-FFF2-40B4-BE49-F238E27FC236}">
                <a16:creationId xmlns:a16="http://schemas.microsoft.com/office/drawing/2014/main" id="{3B2BCFED-4B5F-4844-BF13-205DE107B71A}"/>
              </a:ext>
            </a:extLst>
          </p:cNvPr>
          <p:cNvSpPr>
            <a:spLocks noGrp="1"/>
          </p:cNvSpPr>
          <p:nvPr>
            <p:ph type="dt" sz="half" idx="10"/>
          </p:nvPr>
        </p:nvSpPr>
        <p:spPr/>
        <p:txBody>
          <a:bodyPr/>
          <a:lstStyle/>
          <a:p>
            <a:r>
              <a:rPr lang="fr-FR"/>
              <a:t>B. Sandrin, 2021</a:t>
            </a:r>
            <a:endParaRPr lang="fr-FR" dirty="0"/>
          </a:p>
        </p:txBody>
      </p:sp>
      <p:sp>
        <p:nvSpPr>
          <p:cNvPr id="5" name="Espace réservé du numéro de diapositive 4">
            <a:extLst>
              <a:ext uri="{FF2B5EF4-FFF2-40B4-BE49-F238E27FC236}">
                <a16:creationId xmlns:a16="http://schemas.microsoft.com/office/drawing/2014/main" id="{593EC959-6CD1-4246-BF6B-836F33BBB794}"/>
              </a:ext>
            </a:extLst>
          </p:cNvPr>
          <p:cNvSpPr>
            <a:spLocks noGrp="1"/>
          </p:cNvSpPr>
          <p:nvPr>
            <p:ph type="sldNum" sz="quarter" idx="11"/>
          </p:nvPr>
        </p:nvSpPr>
        <p:spPr/>
        <p:txBody>
          <a:bodyPr/>
          <a:lstStyle/>
          <a:p>
            <a:fld id="{3812B44A-22B6-41D2-BB50-B59CCF378611}" type="slidenum">
              <a:rPr lang="fr-FR" smtClean="0"/>
              <a:pPr/>
              <a:t>7</a:t>
            </a:fld>
            <a:endParaRPr lang="fr-FR" dirty="0"/>
          </a:p>
        </p:txBody>
      </p:sp>
      <p:sp>
        <p:nvSpPr>
          <p:cNvPr id="6" name="Espace réservé du pied de page 5">
            <a:extLst>
              <a:ext uri="{FF2B5EF4-FFF2-40B4-BE49-F238E27FC236}">
                <a16:creationId xmlns:a16="http://schemas.microsoft.com/office/drawing/2014/main" id="{A8805AB1-9D66-BB47-829C-8C4239A648D3}"/>
              </a:ext>
            </a:extLst>
          </p:cNvPr>
          <p:cNvSpPr>
            <a:spLocks noGrp="1"/>
          </p:cNvSpPr>
          <p:nvPr>
            <p:ph type="ftr" sz="quarter" idx="12"/>
          </p:nvPr>
        </p:nvSpPr>
        <p:spPr/>
        <p:txBody>
          <a:bodyPr/>
          <a:lstStyle/>
          <a:p>
            <a:r>
              <a:rPr lang="fr-FR"/>
              <a:t>Af</a:t>
            </a:r>
            <a:r>
              <a:rPr lang="fr-FR">
                <a:solidFill>
                  <a:schemeClr val="accent6">
                    <a:lumMod val="75000"/>
                  </a:schemeClr>
                </a:solidFill>
              </a:rPr>
              <a:t>d</a:t>
            </a:r>
            <a:r>
              <a:rPr lang="fr-FR"/>
              <a:t>et</a:t>
            </a:r>
            <a:endParaRPr lang="fr-FR" dirty="0"/>
          </a:p>
        </p:txBody>
      </p:sp>
    </p:spTree>
    <p:extLst>
      <p:ext uri="{BB962C8B-B14F-4D97-AF65-F5344CB8AC3E}">
        <p14:creationId xmlns:p14="http://schemas.microsoft.com/office/powerpoint/2010/main" val="2741981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64F05CD6-39E8-9E45-911F-B1361BA015E8}"/>
              </a:ext>
            </a:extLst>
          </p:cNvPr>
          <p:cNvSpPr>
            <a:spLocks noGrp="1"/>
          </p:cNvSpPr>
          <p:nvPr>
            <p:ph type="dt" sz="half" idx="10"/>
          </p:nvPr>
        </p:nvSpPr>
        <p:spPr/>
        <p:txBody>
          <a:bodyPr/>
          <a:lstStyle/>
          <a:p>
            <a:r>
              <a:rPr lang="fr-FR"/>
              <a:t>B. Sandrin, 2021</a:t>
            </a:r>
            <a:endParaRPr lang="fr-FR" dirty="0"/>
          </a:p>
        </p:txBody>
      </p:sp>
      <p:sp>
        <p:nvSpPr>
          <p:cNvPr id="5" name="Espace réservé du numéro de diapositive 4">
            <a:extLst>
              <a:ext uri="{FF2B5EF4-FFF2-40B4-BE49-F238E27FC236}">
                <a16:creationId xmlns:a16="http://schemas.microsoft.com/office/drawing/2014/main" id="{76459A2D-2AA6-3D45-8238-1854351C1429}"/>
              </a:ext>
            </a:extLst>
          </p:cNvPr>
          <p:cNvSpPr>
            <a:spLocks noGrp="1"/>
          </p:cNvSpPr>
          <p:nvPr>
            <p:ph type="sldNum" sz="quarter" idx="11"/>
          </p:nvPr>
        </p:nvSpPr>
        <p:spPr/>
        <p:txBody>
          <a:bodyPr/>
          <a:lstStyle/>
          <a:p>
            <a:fld id="{3812B44A-22B6-41D2-BB50-B59CCF378611}" type="slidenum">
              <a:rPr lang="fr-FR" smtClean="0"/>
              <a:pPr/>
              <a:t>8</a:t>
            </a:fld>
            <a:endParaRPr lang="fr-FR" dirty="0"/>
          </a:p>
        </p:txBody>
      </p:sp>
      <p:pic>
        <p:nvPicPr>
          <p:cNvPr id="8" name="Image 7">
            <a:extLst>
              <a:ext uri="{FF2B5EF4-FFF2-40B4-BE49-F238E27FC236}">
                <a16:creationId xmlns:a16="http://schemas.microsoft.com/office/drawing/2014/main" id="{D97917F5-D745-874B-9866-B1675A247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78" y="-307736"/>
            <a:ext cx="9144000" cy="6664086"/>
          </a:xfrm>
          <a:prstGeom prst="rect">
            <a:avLst/>
          </a:prstGeom>
        </p:spPr>
      </p:pic>
      <p:sp>
        <p:nvSpPr>
          <p:cNvPr id="9" name="Espace réservé du pied de page 8">
            <a:extLst>
              <a:ext uri="{FF2B5EF4-FFF2-40B4-BE49-F238E27FC236}">
                <a16:creationId xmlns:a16="http://schemas.microsoft.com/office/drawing/2014/main" id="{A66F3175-C19A-0740-84EA-93F08DBF58FC}"/>
              </a:ext>
            </a:extLst>
          </p:cNvPr>
          <p:cNvSpPr>
            <a:spLocks noGrp="1"/>
          </p:cNvSpPr>
          <p:nvPr>
            <p:ph type="ftr" sz="quarter" idx="12"/>
          </p:nvPr>
        </p:nvSpPr>
        <p:spPr/>
        <p:txBody>
          <a:bodyPr/>
          <a:lstStyle/>
          <a:p>
            <a:r>
              <a:rPr lang="fr-FR"/>
              <a:t>Af</a:t>
            </a:r>
            <a:r>
              <a:rPr lang="fr-FR">
                <a:solidFill>
                  <a:schemeClr val="accent6">
                    <a:lumMod val="75000"/>
                  </a:schemeClr>
                </a:solidFill>
              </a:rPr>
              <a:t>d</a:t>
            </a:r>
            <a:r>
              <a:rPr lang="fr-FR"/>
              <a:t>et</a:t>
            </a:r>
            <a:endParaRPr lang="fr-FR" dirty="0"/>
          </a:p>
        </p:txBody>
      </p:sp>
    </p:spTree>
    <p:extLst>
      <p:ext uri="{BB962C8B-B14F-4D97-AF65-F5344CB8AC3E}">
        <p14:creationId xmlns:p14="http://schemas.microsoft.com/office/powerpoint/2010/main" val="2701213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à coins arrondis 13"/>
          <p:cNvSpPr/>
          <p:nvPr/>
        </p:nvSpPr>
        <p:spPr>
          <a:xfrm>
            <a:off x="89208" y="6093296"/>
            <a:ext cx="4410784" cy="64807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a:t>Décision de Madame A et  de son médecin : un inhibiteur de la DPP4 (</a:t>
            </a:r>
            <a:r>
              <a:rPr lang="fr-FR" dirty="0" err="1"/>
              <a:t>gliptine</a:t>
            </a:r>
            <a:r>
              <a:rPr lang="fr-FR" dirty="0"/>
              <a:t>)</a:t>
            </a:r>
          </a:p>
        </p:txBody>
      </p:sp>
      <p:sp>
        <p:nvSpPr>
          <p:cNvPr id="11" name="Rectangle 10"/>
          <p:cNvSpPr/>
          <p:nvPr/>
        </p:nvSpPr>
        <p:spPr>
          <a:xfrm>
            <a:off x="4625712" y="2475316"/>
            <a:ext cx="4392488" cy="28083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b="1" dirty="0"/>
              <a:t>Madame B</a:t>
            </a:r>
          </a:p>
          <a:p>
            <a:r>
              <a:rPr lang="fr-FR" dirty="0"/>
              <a:t>Essaye depuis longtemps de perdre du poids</a:t>
            </a:r>
          </a:p>
          <a:p>
            <a:r>
              <a:rPr lang="fr-FR" dirty="0"/>
              <a:t>Aimerait que son diabète soit vraiment bien contrôlé car elle a vu les dégâts chez sa mère</a:t>
            </a:r>
          </a:p>
          <a:p>
            <a:r>
              <a:rPr lang="fr-FR" dirty="0"/>
              <a:t>N’a pas peur des injections (elle faisait les injections à sa mère)</a:t>
            </a:r>
          </a:p>
          <a:p>
            <a:r>
              <a:rPr lang="fr-FR" dirty="0"/>
              <a:t>Connaît les hypoglycémies, sait les éviter et les corriger  (elle a vu sa mère en faire)</a:t>
            </a:r>
          </a:p>
          <a:p>
            <a:r>
              <a:rPr lang="fr-FR" dirty="0"/>
              <a:t>N’a pas peur des « nouveaux » médicaments</a:t>
            </a:r>
          </a:p>
          <a:p>
            <a:r>
              <a:rPr lang="fr-FR" dirty="0"/>
              <a:t> </a:t>
            </a:r>
          </a:p>
        </p:txBody>
      </p:sp>
      <p:sp>
        <p:nvSpPr>
          <p:cNvPr id="5" name="Rectangle 4"/>
          <p:cNvSpPr/>
          <p:nvPr/>
        </p:nvSpPr>
        <p:spPr>
          <a:xfrm>
            <a:off x="115049" y="165232"/>
            <a:ext cx="4392488" cy="136815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Madame A</a:t>
            </a:r>
          </a:p>
          <a:p>
            <a:r>
              <a:rPr lang="fr-FR" dirty="0"/>
              <a:t>65 ans, traitée par Metformine</a:t>
            </a:r>
          </a:p>
          <a:p>
            <a:r>
              <a:rPr lang="fr-FR" dirty="0"/>
              <a:t>HbA1c 8,1% pour un objectif &lt; 7%</a:t>
            </a:r>
          </a:p>
          <a:p>
            <a:r>
              <a:rPr lang="fr-FR" dirty="0"/>
              <a:t>IMC à 29 kg/m2, stable</a:t>
            </a:r>
          </a:p>
          <a:p>
            <a:endParaRPr lang="fr-FR" dirty="0"/>
          </a:p>
        </p:txBody>
      </p:sp>
      <p:sp>
        <p:nvSpPr>
          <p:cNvPr id="7" name="Rectangle 6"/>
          <p:cNvSpPr/>
          <p:nvPr/>
        </p:nvSpPr>
        <p:spPr>
          <a:xfrm>
            <a:off x="4644008" y="165232"/>
            <a:ext cx="4392488" cy="136815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Madame B</a:t>
            </a:r>
          </a:p>
          <a:p>
            <a:r>
              <a:rPr lang="fr-FR" dirty="0"/>
              <a:t>65 ans, traitée par Metformine</a:t>
            </a:r>
          </a:p>
          <a:p>
            <a:r>
              <a:rPr lang="fr-FR" dirty="0"/>
              <a:t>HbA1c 8,1% pour un objectif &lt; 7%</a:t>
            </a:r>
          </a:p>
          <a:p>
            <a:r>
              <a:rPr lang="fr-FR" dirty="0"/>
              <a:t>IMC à 29 kg/m2, stable</a:t>
            </a:r>
          </a:p>
          <a:p>
            <a:endParaRPr lang="fr-FR" dirty="0"/>
          </a:p>
        </p:txBody>
      </p:sp>
      <p:sp>
        <p:nvSpPr>
          <p:cNvPr id="8" name="Rectangle 7"/>
          <p:cNvSpPr/>
          <p:nvPr/>
        </p:nvSpPr>
        <p:spPr>
          <a:xfrm>
            <a:off x="98356" y="2475316"/>
            <a:ext cx="4392488" cy="28083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b="1" dirty="0"/>
              <a:t>Madame A</a:t>
            </a:r>
          </a:p>
          <a:p>
            <a:r>
              <a:rPr lang="fr-FR" dirty="0"/>
              <a:t>N’est pas obsédée par son poids</a:t>
            </a:r>
          </a:p>
          <a:p>
            <a:r>
              <a:rPr lang="fr-FR" dirty="0"/>
              <a:t>Aimerait que son diabète soit vraiment bien contrôlé car elle a vu les dégâts chez sa mère</a:t>
            </a:r>
          </a:p>
          <a:p>
            <a:r>
              <a:rPr lang="fr-FR" dirty="0"/>
              <a:t>N’est pas très chaude à l’idée de se faire des injections (elle faisait les injections à sa mère)</a:t>
            </a:r>
          </a:p>
          <a:p>
            <a:r>
              <a:rPr lang="fr-FR" dirty="0"/>
              <a:t>Craint les hypoglycémies (elle a vu sa mère en faire)</a:t>
            </a:r>
          </a:p>
          <a:p>
            <a:r>
              <a:rPr lang="fr-FR" dirty="0"/>
              <a:t>N’a pas peur des « nouveaux » médicaments </a:t>
            </a:r>
          </a:p>
        </p:txBody>
      </p:sp>
      <p:sp>
        <p:nvSpPr>
          <p:cNvPr id="10" name="Ellipse 9"/>
          <p:cNvSpPr/>
          <p:nvPr/>
        </p:nvSpPr>
        <p:spPr>
          <a:xfrm>
            <a:off x="395536" y="1716318"/>
            <a:ext cx="8352928" cy="576064"/>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Des objectifs, préférences et préoccupations différentes</a:t>
            </a:r>
          </a:p>
        </p:txBody>
      </p:sp>
      <p:sp>
        <p:nvSpPr>
          <p:cNvPr id="12" name="Rectangle à coins arrondis 11"/>
          <p:cNvSpPr/>
          <p:nvPr/>
        </p:nvSpPr>
        <p:spPr>
          <a:xfrm>
            <a:off x="4625712" y="6093296"/>
            <a:ext cx="4410784" cy="64807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a:t>Décision de Madame B et  de son médecin : un GLP1 RA (</a:t>
            </a:r>
            <a:r>
              <a:rPr lang="fr-FR" dirty="0" err="1"/>
              <a:t>liraglutide</a:t>
            </a:r>
            <a:r>
              <a:rPr lang="fr-FR" dirty="0"/>
              <a:t>, </a:t>
            </a:r>
            <a:r>
              <a:rPr lang="fr-FR" dirty="0" err="1"/>
              <a:t>exenatide</a:t>
            </a:r>
            <a:r>
              <a:rPr lang="fr-FR" dirty="0"/>
              <a:t>)</a:t>
            </a:r>
          </a:p>
        </p:txBody>
      </p:sp>
      <p:sp>
        <p:nvSpPr>
          <p:cNvPr id="13" name="Ellipse 12"/>
          <p:cNvSpPr/>
          <p:nvPr/>
        </p:nvSpPr>
        <p:spPr>
          <a:xfrm>
            <a:off x="323528" y="5421197"/>
            <a:ext cx="8352928" cy="576064"/>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Des décisions de traitement différentes</a:t>
            </a:r>
          </a:p>
        </p:txBody>
      </p:sp>
    </p:spTree>
    <p:extLst>
      <p:ext uri="{BB962C8B-B14F-4D97-AF65-F5344CB8AC3E}">
        <p14:creationId xmlns:p14="http://schemas.microsoft.com/office/powerpoint/2010/main" val="4023037297"/>
      </p:ext>
    </p:extLst>
  </p:cSld>
  <p:clrMapOvr>
    <a:masterClrMapping/>
  </p:clrMapOvr>
</p:sld>
</file>

<file path=ppt/theme/theme1.xml><?xml version="1.0" encoding="utf-8"?>
<a:theme xmlns:a="http://schemas.openxmlformats.org/drawingml/2006/main" name="Thème Office">
  <a:themeElements>
    <a:clrScheme name="Personnalisé 2">
      <a:dk1>
        <a:sysClr val="windowText" lastClr="000000"/>
      </a:dk1>
      <a:lt1>
        <a:sysClr val="window" lastClr="FFFFFF"/>
      </a:lt1>
      <a:dk2>
        <a:srgbClr val="1F497D"/>
      </a:dk2>
      <a:lt2>
        <a:srgbClr val="FFC00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èle diaporama" id="{E4891CDE-4D22-6740-AF7B-AA7099C6AD3F}" vid="{76CBDE15-1C9B-9241-A85A-2AB28150D4F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Thème Office</Template>
  <TotalTime>4714</TotalTime>
  <Words>2222</Words>
  <Application>Microsoft Macintosh PowerPoint</Application>
  <PresentationFormat>Affichage à l'écran (4:3)</PresentationFormat>
  <Paragraphs>248</Paragraphs>
  <Slides>27</Slides>
  <Notes>4</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27</vt:i4>
      </vt:variant>
    </vt:vector>
  </HeadingPairs>
  <TitlesOfParts>
    <vt:vector size="30" baseType="lpstr">
      <vt:lpstr>Arial</vt:lpstr>
      <vt:lpstr>Calibri</vt:lpstr>
      <vt:lpstr>Thème Office</vt:lpstr>
      <vt:lpstr>Vous avez dit partagé… ?</vt:lpstr>
      <vt:lpstr>Un peu de sémantique</vt:lpstr>
      <vt:lpstr>Shared decision making</vt:lpstr>
      <vt:lpstr>Contexte d’apparition du concept</vt:lpstr>
      <vt:lpstr>La prise de décision partagée</vt:lpstr>
      <vt:lpstr>Présentation PowerPoint</vt:lpstr>
      <vt:lpstr>Un exemple : le traitement du  diabète de type 2</vt:lpstr>
      <vt:lpstr>Présentation PowerPoint</vt:lpstr>
      <vt:lpstr>Présentation PowerPoint</vt:lpstr>
      <vt:lpstr>Présentation PowerPoint</vt:lpstr>
      <vt:lpstr>Quel rapport avec l’éducation thérapeutique ?</vt:lpstr>
      <vt:lpstr>Que se passe-t-il au cours  d’un bilan éducatif partagé ? (à condition qu’il ne s’agisse ni d’un diagnostic éducatif ni d’une ETP Canada dry…) </vt:lpstr>
      <vt:lpstr>Que partagent-ils ?</vt:lpstr>
      <vt:lpstr>Que partagent-ils ?</vt:lpstr>
      <vt:lpstr>Que partagent-ils ?</vt:lpstr>
      <vt:lpstr>C’est en partageant ces différents niveaux de savoir (d’humanité, scientifique, d’expérience) que le soignant et le patient s’éduquent en réciprocité et gagnent en autonomie. En élaborant progressivement des réponses aux situations qui surgissent, en prenant des décisions concertées, ils créent ensemble de nouveaux savoirs, nés de leur rencontre singulière.</vt:lpstr>
      <vt:lpstr>Intérêts de la prise de décision partagée</vt:lpstr>
      <vt:lpstr>Limites de la prise de décision partagée</vt:lpstr>
      <vt:lpstr>Limites de la prise de décision partagée</vt:lpstr>
      <vt:lpstr>Présentation PowerPoint</vt:lpstr>
      <vt:lpstr>Développement du pouvoir d’agir</vt:lpstr>
      <vt:lpstr>Yann Le Bossé</vt:lpstr>
      <vt:lpstr>Quel rapport avec l’éducation thérapeutique ?</vt:lpstr>
      <vt:lpstr>Présentation PowerPoint</vt:lpstr>
      <vt:lpstr>Créer les conditions  de l’exercice du pouvoir d’agir</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thérapeutique en maison et pôle pluridisciplinaire de santé</dc:title>
  <dc:creator>Brigitte Sandrin</dc:creator>
  <cp:lastModifiedBy>Brigitte Sandrin</cp:lastModifiedBy>
  <cp:revision>210</cp:revision>
  <dcterms:created xsi:type="dcterms:W3CDTF">2018-11-23T09:12:18Z</dcterms:created>
  <dcterms:modified xsi:type="dcterms:W3CDTF">2021-06-17T12:20:12Z</dcterms:modified>
</cp:coreProperties>
</file>