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4" r:id="rId3"/>
    <p:sldId id="266" r:id="rId4"/>
    <p:sldId id="263" r:id="rId5"/>
    <p:sldId id="288" r:id="rId6"/>
    <p:sldId id="265" r:id="rId7"/>
    <p:sldId id="269" r:id="rId8"/>
    <p:sldId id="268" r:id="rId9"/>
    <p:sldId id="257" r:id="rId10"/>
    <p:sldId id="284" r:id="rId11"/>
    <p:sldId id="274" r:id="rId12"/>
    <p:sldId id="260" r:id="rId13"/>
    <p:sldId id="271" r:id="rId14"/>
    <p:sldId id="285" r:id="rId15"/>
    <p:sldId id="259" r:id="rId16"/>
    <p:sldId id="262" r:id="rId17"/>
    <p:sldId id="279" r:id="rId18"/>
    <p:sldId id="286" r:id="rId19"/>
    <p:sldId id="272" r:id="rId20"/>
    <p:sldId id="267" r:id="rId21"/>
    <p:sldId id="287" r:id="rId22"/>
    <p:sldId id="261" r:id="rId23"/>
    <p:sldId id="273" r:id="rId24"/>
    <p:sldId id="280" r:id="rId25"/>
    <p:sldId id="258" r:id="rId26"/>
    <p:sldId id="281" r:id="rId27"/>
    <p:sldId id="282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8C878-E7D0-4880-8430-646197762F7F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30CB-756D-4D8A-B19A-78C58FB7BA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7672C7-9BDC-4292-A4F5-FAF243012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CE8C9D-5577-4232-8551-EF13D481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8FB09D-DFB6-4BAD-AF2B-D6E015E8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AC37-A482-4FA5-B4FE-B3CCE177F060}" type="datetime1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4D0457-7F99-4B22-B4CA-CD2FBB51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F4142-FE9C-4403-A06E-EC7E9E73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1B8E-C99B-473B-9015-C10DACDC1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99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0463C-D81A-4EA8-8A47-5944BCC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52D8E4-D6EE-4738-8DCB-0ACE8EDC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64AC42-A1BC-4F71-A2E1-0A0E0963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9D379-AA7F-48AE-8D5D-DE158E36A970}" type="datetime1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F00B1B-73F6-4FA9-BF67-5326B34DF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C62D0-D3D9-477D-A5F4-3FC42373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1B8E-C99B-473B-9015-C10DACDC1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44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AF3E17-0400-45C4-9A58-8B6465FAA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226241-53E1-44CB-8050-528B0C729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69B25-CEBE-4CC6-A6F8-62D72FFAF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FBDC-9137-4CD6-940D-A198D83C2C45}" type="datetime1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5A6D59-079C-4CB0-8C69-4ED1C605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FDF5F0-04B7-4535-9454-D93D836D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1B8E-C99B-473B-9015-C10DACDC1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17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E4C8A-27FE-4961-BD12-532182FE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1A316-CD13-4075-917E-300C0739F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00724F-3DBC-4698-B328-52B1DDD0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AFCA6-4201-4689-8EC9-4C3119963AA2}" type="datetime1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5010A5-DC4E-4C72-8633-1DDADC3A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0564AC-2663-4871-B659-B47AF435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1B8E-C99B-473B-9015-C10DACDC1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85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4EDFD-4618-4A81-99EB-682C4B0D2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D6192D-474D-4276-BF79-70CCAE74E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7F675B-469F-429B-AE43-4C8754AA2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A09D-F710-4B63-B146-6701D6C6AE7A}" type="datetime1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987C91-F810-43E5-BE6A-C66792A02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02707-2D20-4732-8B11-0BAE2B6C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1B8E-C99B-473B-9015-C10DACDC1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24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C9423-97B0-474A-977C-D0895E75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5A40D-085C-4AE0-8C8F-D2A98A91F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142F81-24FB-4C81-B414-D5EE114EA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214490-39AA-4ED5-85BC-849B6AB6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C8E5-6698-49AE-9DB7-0D45A97826BC}" type="datetime1">
              <a:rPr lang="fr-FR" smtClean="0"/>
              <a:t>26/06/2023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E220ED-5A14-46BD-A3E2-64D59EDB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C962C4-C4F7-4730-BD4F-8015F3D8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1B8E-C99B-473B-9015-C10DACDC1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58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2D124-4069-4EAD-9CEC-2502ED6C4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2951E5-6ED1-4DAC-AC99-7837EB400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14C421-7A37-4566-9DBD-366E1C8D8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58F7E8-3B0A-4097-BA9E-36F9671C8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83A84AE-CA31-488C-915C-36BF201E4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6AF331E-7BF4-449F-BC27-E1CBD58C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2AF7-0D71-4A4D-AFEA-1CD16DF337FD}" type="datetime1">
              <a:rPr lang="fr-FR" smtClean="0"/>
              <a:t>26/06/2023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6F769F-4E2F-4495-AB00-4CADC355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25AC6B-3562-4D6E-946D-CF9A6707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1B8E-C99B-473B-9015-C10DACDC1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97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FCF44-324B-4B6E-BC74-6C73E3DF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7CCF89-C4F3-415B-978A-35EF912F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7783-8A65-4FB7-81A0-7500B37194F0}" type="datetime1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6B0D63-EAEF-468A-A0BB-407A102A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52C308-1656-4FED-B9D8-75FB7CCB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1B8E-C99B-473B-9015-C10DACDC1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86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005FF2-66F7-4BAA-9009-00CC79EE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876D-4F6D-4C90-99EC-87AD51EB6D0E}" type="datetime1">
              <a:rPr lang="fr-FR" smtClean="0"/>
              <a:t>26/06/2023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237B29-7D8B-49E3-B153-B9F841A1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E3D02B-A041-4A6F-8926-215A161D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1B8E-C99B-473B-9015-C10DACDC1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24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7FC50-C72C-49B2-9407-C068AE0E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675329-668F-4065-9CFB-66BA2464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96B6E9-44E2-408F-8062-4755F2DD3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0323BA-D028-4F34-AF31-A8E8A7B7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31A3-654A-4AB0-970D-6BC4961EF6D4}" type="datetime1">
              <a:rPr lang="fr-FR" smtClean="0"/>
              <a:t>26/06/2023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FCC994-74CC-4C88-851D-1E2CF114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C47B6E-EF48-4FEC-B7A8-C30FA837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1B8E-C99B-473B-9015-C10DACDC1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46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97C77-4367-44C0-B3CA-A0A711E5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9E882B-FB20-4413-AAAE-529E6FC06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00903F-66E8-4118-ACD9-71D7CC3B2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4B7BA-7189-4EAA-B965-D11CA432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641F-D63A-4FAD-8BD7-71B18B66CE7D}" type="datetime1">
              <a:rPr lang="fr-FR" smtClean="0"/>
              <a:t>26/06/2023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69D85E-9F53-4174-A58F-BE82B7EB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15C4DF-2A74-4369-99A9-1A132580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1B8E-C99B-473B-9015-C10DACDC1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4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9579C1-B78C-4BC3-B970-896BF108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79AEC7-368F-493C-92E4-72A01CC71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E38D7-7AD3-44BC-A57E-B4C63324F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3971F-CD0F-449F-96D3-5FEC2BA6E09E}" type="datetime1">
              <a:rPr lang="fr-FR" smtClean="0"/>
              <a:t>26/06/2023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B6DDAF-4203-4D9D-9C2B-631FE5277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091562-C040-48D2-9C51-4448DD4D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1B8E-C99B-473B-9015-C10DACDC1B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22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oleetpbretagne.fr/?Le-partenariat-personnes-concernees-et-professionnel-le-s-8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6C15E4-2FD0-433B-B372-D5F70B8C6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taxonomie des savoirs expérientiels des patients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13DD1B-43F8-4CD5-96C2-6B1153F14D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Emmanuel Allory</a:t>
            </a:r>
          </a:p>
          <a:p>
            <a:r>
              <a:rPr lang="fr-FR" dirty="0"/>
              <a:t>Médecin généraliste, Maître de conférences associé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9C65DC-290A-4579-8039-4299A6DEA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18" y="75051"/>
            <a:ext cx="3291543" cy="11543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1DC54C9-9F7F-4A3A-B0AF-B9D1BB928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5" y="23031"/>
            <a:ext cx="2665550" cy="11984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CC8243-4EA9-47D6-A186-D79BC8F3F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25" y="-15240"/>
            <a:ext cx="2779670" cy="1287553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EE6114E-838C-4275-BA79-9D9DBD86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B65D62A-00C8-46CB-B162-9A2D7855B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68" y="136525"/>
            <a:ext cx="21526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44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84D6B-F603-4A3A-BF82-DDC9414C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Quizz 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54CDB-910A-4D1D-BA71-BC371320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6000" dirty="0"/>
              <a:t>Code HCRQVJB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A1A036-9671-4C4E-A708-28B90E27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6554B2-03D4-4130-8B3A-F1DDB309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125" y="1463040"/>
            <a:ext cx="3707566" cy="37237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1121FB-DE87-473E-97E2-E67A38766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2997200"/>
            <a:ext cx="4320335" cy="28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6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622C5-36A4-4B58-8A36-3D26F0918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2/5 - Définition de savoir et d’expérience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54EA8-BB85-403D-A912-A15784E5D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Ressources = savoirs = connaissances individuelles mises en œuvre pour connaitre le monde (procédurales, déclaratives…) (</a:t>
            </a:r>
            <a:r>
              <a:rPr lang="fr-FR" dirty="0" err="1"/>
              <a:t>Rieunier</a:t>
            </a:r>
            <a:r>
              <a:rPr lang="fr-FR" dirty="0"/>
              <a:t>, 2016)</a:t>
            </a:r>
          </a:p>
          <a:p>
            <a:r>
              <a:rPr lang="fr-FR" dirty="0"/>
              <a:t>Expérience : Vécu individuel et intime du flux temporel tel que vécu par la conscience.</a:t>
            </a:r>
          </a:p>
          <a:p>
            <a:pPr lvl="1"/>
            <a:r>
              <a:rPr lang="fr-FR" sz="2800" dirty="0"/>
              <a:t>Caractère formateur et transformateur (Bruner, 1986)</a:t>
            </a:r>
          </a:p>
          <a:p>
            <a:pPr lvl="1"/>
            <a:r>
              <a:rPr lang="fr-FR" sz="2800" dirty="0"/>
              <a:t>Idée d’endurer les conséquences de ce qu’on a fait (Dewey, 2005)</a:t>
            </a:r>
          </a:p>
          <a:p>
            <a:pPr lvl="1"/>
            <a:r>
              <a:rPr lang="fr-FR" sz="2800" dirty="0"/>
              <a:t>La localiser et l’envisager comme une réponse pragmatique à une situation donnée (Simon, 2019)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8F2D6A-F7FD-40A6-AE94-FD9D8770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</p:spTree>
    <p:extLst>
      <p:ext uri="{BB962C8B-B14F-4D97-AF65-F5344CB8AC3E}">
        <p14:creationId xmlns:p14="http://schemas.microsoft.com/office/powerpoint/2010/main" val="390097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3761-FF03-4CAB-9E74-DDA241FF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2/5 - Définition des 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81EDC7-EE9F-45F7-96F8-4E1BE99F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064"/>
            <a:ext cx="10515600" cy="480885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perspective des patients sur les soins est basée sur leur expérience collective des parcours de soins, de la vie quotidienne avec la maladie, de la relation médecin-malade. (Gross, 2017)</a:t>
            </a:r>
          </a:p>
          <a:p>
            <a:r>
              <a:rPr lang="fr-FR" dirty="0"/>
              <a:t>Savoirs issus de leurs expériences de la maladie au quotidien, de leurs expériences du fonctionnement du système de santé (établissement, professionnels…), </a:t>
            </a:r>
            <a:r>
              <a:rPr lang="fr-FR" dirty="0">
                <a:solidFill>
                  <a:srgbClr val="FF0000"/>
                </a:solidFill>
              </a:rPr>
              <a:t>ou encore de leur expérience de soi (médicament, exercice physique…) </a:t>
            </a:r>
            <a:r>
              <a:rPr lang="fr-FR" dirty="0"/>
              <a:t>(Gardien, 2022)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Expérience patient : C’est l’ensemble des interactions et des situations vécues par une personne ou son entourage au cours de son parcours de santé. Ces interactions sont façonnées à la fois par l’organisation de ce parcours mais aussi par l’histoire de vie de la personne concernée (IFEP, 2023)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F890B0-ABD7-45EE-A7B4-1EB1EDC0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ADCD3D-DE2C-4D5A-BA06-CD3753200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420" y="122830"/>
            <a:ext cx="198366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95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1B5FE4-F8A7-48E1-884F-1E01841F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2/5 - Définition des 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C7175C-0DA6-4D54-866E-1F2513D10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Individuels, pragmatiques, « </a:t>
            </a:r>
            <a:r>
              <a:rPr lang="fr-FR" i="1" dirty="0"/>
              <a:t>ici et maintenant </a:t>
            </a:r>
            <a:r>
              <a:rPr lang="fr-FR" dirty="0"/>
              <a:t>» et holistiques/totaux (</a:t>
            </a:r>
            <a:r>
              <a:rPr lang="fr-FR" dirty="0" err="1"/>
              <a:t>Borkman</a:t>
            </a:r>
            <a:r>
              <a:rPr lang="fr-FR" dirty="0"/>
              <a:t>, 1976)</a:t>
            </a:r>
          </a:p>
          <a:p>
            <a:r>
              <a:rPr lang="fr-FR" dirty="0"/>
              <a:t>Pas a priori, acquis et visée d’expertise si partagés (</a:t>
            </a:r>
            <a:r>
              <a:rPr lang="fr-FR" dirty="0" err="1"/>
              <a:t>Borkman</a:t>
            </a:r>
            <a:r>
              <a:rPr lang="fr-FR" dirty="0"/>
              <a:t>, 1976)</a:t>
            </a:r>
          </a:p>
          <a:p>
            <a:r>
              <a:rPr lang="fr-FR" dirty="0"/>
              <a:t>Continuum entre SE et savoirs théoriques (Simon, 2019)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Idée d’acquisition et de posture différente : chercheur distancié par rapport à la maladie, patient dans son expérience de maladie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885942-4C83-4795-B622-72115611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</p:spTree>
    <p:extLst>
      <p:ext uri="{BB962C8B-B14F-4D97-AF65-F5344CB8AC3E}">
        <p14:creationId xmlns:p14="http://schemas.microsoft.com/office/powerpoint/2010/main" val="66599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84D6B-F603-4A3A-BF82-DDC9414C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Quizz construction et validité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54CDB-910A-4D1D-BA71-BC371320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6000" dirty="0"/>
              <a:t>Code HCRQVJB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A1A036-9671-4C4E-A708-28B90E27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6554B2-03D4-4130-8B3A-F1DDB309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45" y="2139404"/>
            <a:ext cx="3707566" cy="37237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1121FB-DE87-473E-97E2-E67A38766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2997200"/>
            <a:ext cx="4320335" cy="28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9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22A55-05BB-4087-BA4E-CEA00E6E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3/5 - Construction du 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BC355-5F40-414D-995F-7C8FC5E9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Idée de cheminement-itinéraire thérapeutique et de travail réflexif personnel dans les SE (Simon, 2019)</a:t>
            </a:r>
          </a:p>
          <a:p>
            <a:r>
              <a:rPr lang="fr-FR" dirty="0"/>
              <a:t>D’une simple expérience à l’Expérience : idée de distillation (</a:t>
            </a:r>
            <a:r>
              <a:rPr lang="fr-FR" dirty="0" err="1"/>
              <a:t>Blume</a:t>
            </a:r>
            <a:r>
              <a:rPr lang="fr-FR" dirty="0"/>
              <a:t>, 2017)</a:t>
            </a:r>
          </a:p>
          <a:p>
            <a:r>
              <a:rPr lang="fr-FR" dirty="0"/>
              <a:t>Importance d’une stabilité émotionnelle et distance vis-à-vis du vécu de leur expérience (</a:t>
            </a:r>
            <a:r>
              <a:rPr lang="fr-FR" dirty="0" err="1"/>
              <a:t>Godrie</a:t>
            </a:r>
            <a:r>
              <a:rPr lang="fr-FR" dirty="0"/>
              <a:t>, 2016)</a:t>
            </a:r>
          </a:p>
          <a:p>
            <a:r>
              <a:rPr lang="fr-FR" dirty="0"/>
              <a:t>Place majeure des pairs et des associations dans l’élaboration de ses savoirs. Participe à leur reconnaissance. SE qui devient </a:t>
            </a:r>
            <a:r>
              <a:rPr lang="fr-FR" dirty="0" err="1"/>
              <a:t>pairjectif</a:t>
            </a:r>
            <a:r>
              <a:rPr lang="fr-FR" dirty="0"/>
              <a:t> (Gardien, 2020)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309B4E-31E6-480E-9074-3290B08D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</p:spTree>
    <p:extLst>
      <p:ext uri="{BB962C8B-B14F-4D97-AF65-F5344CB8AC3E}">
        <p14:creationId xmlns:p14="http://schemas.microsoft.com/office/powerpoint/2010/main" val="345761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E0B2B6-C00B-4562-A954-DDAA37E2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3/5 - Validité du 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D460B6-65CB-4380-BB93-7D5BA19D1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019300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Priorité de recherche qui diffèrent si prises en compte (</a:t>
            </a:r>
            <a:r>
              <a:rPr lang="fr-FR" dirty="0" err="1"/>
              <a:t>Chalmers</a:t>
            </a:r>
            <a:r>
              <a:rPr lang="fr-FR" dirty="0"/>
              <a:t>, 2014)</a:t>
            </a:r>
          </a:p>
          <a:p>
            <a:r>
              <a:rPr lang="fr-FR" dirty="0"/>
              <a:t>Validité retenue d’un SE = utilité en contexte. (Caron-</a:t>
            </a:r>
            <a:r>
              <a:rPr lang="fr-FR" dirty="0" err="1"/>
              <a:t>Flinterman</a:t>
            </a:r>
            <a:r>
              <a:rPr lang="fr-FR" dirty="0"/>
              <a:t>, 2005). Mais comment juger l’utilité?</a:t>
            </a:r>
          </a:p>
          <a:p>
            <a:pPr marL="0" indent="0">
              <a:buNone/>
            </a:pPr>
            <a:r>
              <a:rPr lang="fr-FR" dirty="0"/>
              <a:t>=&gt; D’où : considérer le SE comme un savoir faire, avec des aptitudes nouvelles développées chez le patient pour faire face (</a:t>
            </a:r>
            <a:r>
              <a:rPr lang="fr-FR" dirty="0" err="1"/>
              <a:t>Pols</a:t>
            </a:r>
            <a:r>
              <a:rPr lang="fr-FR" dirty="0"/>
              <a:t> et </a:t>
            </a:r>
            <a:r>
              <a:rPr lang="fr-FR" dirty="0" err="1"/>
              <a:t>Hoogsteyns</a:t>
            </a:r>
            <a:r>
              <a:rPr lang="fr-FR" dirty="0"/>
              <a:t>, 2016)</a:t>
            </a:r>
          </a:p>
          <a:p>
            <a:r>
              <a:rPr lang="fr-FR" dirty="0"/>
              <a:t>Dimension collective apporte une valeur de validité aux SE. Sinon seule connaissance expérientielle (Gross, 2016)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FC3BE73-B414-446E-854E-D9180A6C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119B42-6B20-4087-ACD2-AED2310C1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00160" y="-63500"/>
            <a:ext cx="3291840" cy="21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57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C7F58-F2C6-4F8B-80DD-7F58C787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3/5 - Validité du 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B12CD3-7DDD-4CEE-9B90-C846F9E4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Opposition ancienne entre savoir théorique et savoir expérientiel. Expérience de Brown, </a:t>
            </a:r>
            <a:r>
              <a:rPr lang="fr-FR" dirty="0" err="1"/>
              <a:t>Massachussets</a:t>
            </a:r>
            <a:r>
              <a:rPr lang="fr-FR" dirty="0"/>
              <a:t> 1980 fonde l’épidémiologie populaire (Calvez, 2015)</a:t>
            </a:r>
          </a:p>
          <a:p>
            <a:r>
              <a:rPr lang="fr-FR" dirty="0"/>
              <a:t>Se demander si les savoirs d’action (ou SE) sont plus importantes que les savoirs théoriques ou l’inverse, n’a pas de sens (pédagogie dictionnaire des concepts clés, 2016)</a:t>
            </a:r>
          </a:p>
          <a:p>
            <a:r>
              <a:rPr lang="fr-FR" dirty="0"/>
              <a:t>Rapport dialectique entre savoirs d’action (SE) et savoirs théoriques. Idée de réflexivité pour passer de l’un à l’autre  (Piaget, 1974)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57A65A-F9DE-4FB8-AF55-C4B9706D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</p:spTree>
    <p:extLst>
      <p:ext uri="{BB962C8B-B14F-4D97-AF65-F5344CB8AC3E}">
        <p14:creationId xmlns:p14="http://schemas.microsoft.com/office/powerpoint/2010/main" val="429141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84D6B-F603-4A3A-BF82-DDC9414C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Quizz taxonomie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54CDB-910A-4D1D-BA71-BC371320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6000" dirty="0"/>
              <a:t>Code HCRQVJB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A1A036-9671-4C4E-A708-28B90E27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6554B2-03D4-4130-8B3A-F1DDB309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45" y="2139404"/>
            <a:ext cx="3707566" cy="37237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1121FB-DE87-473E-97E2-E67A38766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2997200"/>
            <a:ext cx="4320335" cy="28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64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E88503E-5828-4EAC-97F8-E11EF0B29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38" y="-3542"/>
            <a:ext cx="1755444" cy="20628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8519C5-F273-40AF-A19E-0359C22E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4/5 - Taxonomie des 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1B8FAD-FFD2-4A1E-8644-F8EF015E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99" y="1370912"/>
            <a:ext cx="10515600" cy="4351338"/>
          </a:xfrm>
        </p:spPr>
        <p:txBody>
          <a:bodyPr/>
          <a:lstStyle/>
          <a:p>
            <a:r>
              <a:rPr lang="fr-FR" dirty="0"/>
              <a:t>Différentes taxonomies existantes : </a:t>
            </a:r>
            <a:r>
              <a:rPr lang="fr-FR" dirty="0" err="1"/>
              <a:t>Nichter</a:t>
            </a:r>
            <a:r>
              <a:rPr lang="fr-FR" dirty="0"/>
              <a:t> et </a:t>
            </a:r>
            <a:r>
              <a:rPr lang="fr-FR" dirty="0" err="1"/>
              <a:t>Vutkovic</a:t>
            </a:r>
            <a:r>
              <a:rPr lang="fr-FR" dirty="0"/>
              <a:t> – 1994, </a:t>
            </a:r>
            <a:r>
              <a:rPr lang="fr-FR" dirty="0" err="1"/>
              <a:t>Pols</a:t>
            </a:r>
            <a:r>
              <a:rPr lang="fr-FR" dirty="0"/>
              <a:t>, 2014, Gross – 2022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330F66-AFF8-4E4A-A63C-718F3550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202C6950-8CB5-4BCA-B69C-E78D785AA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026579"/>
              </p:ext>
            </p:extLst>
          </p:nvPr>
        </p:nvGraphicFramePr>
        <p:xfrm>
          <a:off x="177800" y="2324788"/>
          <a:ext cx="11836401" cy="444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840">
                  <a:extLst>
                    <a:ext uri="{9D8B030D-6E8A-4147-A177-3AD203B41FA5}">
                      <a16:colId xmlns:a16="http://schemas.microsoft.com/office/drawing/2014/main" val="2258877156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704341106"/>
                    </a:ext>
                  </a:extLst>
                </a:gridCol>
                <a:gridCol w="3423165">
                  <a:extLst>
                    <a:ext uri="{9D8B030D-6E8A-4147-A177-3AD203B41FA5}">
                      <a16:colId xmlns:a16="http://schemas.microsoft.com/office/drawing/2014/main" val="3403846076"/>
                    </a:ext>
                  </a:extLst>
                </a:gridCol>
                <a:gridCol w="2657596">
                  <a:extLst>
                    <a:ext uri="{9D8B030D-6E8A-4147-A177-3AD203B41FA5}">
                      <a16:colId xmlns:a16="http://schemas.microsoft.com/office/drawing/2014/main" val="3776514602"/>
                    </a:ext>
                  </a:extLst>
                </a:gridCol>
              </a:tblGrid>
              <a:tr h="725223">
                <a:tc>
                  <a:txBody>
                    <a:bodyPr/>
                    <a:lstStyle/>
                    <a:p>
                      <a:r>
                        <a:rPr lang="fr-FR" sz="2400" dirty="0"/>
                        <a:t>SE implicites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SE explicites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Savoir situé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Savoir savants/experts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223548"/>
                  </a:ext>
                </a:extLst>
              </a:tr>
              <a:tr h="3626115">
                <a:tc>
                  <a:txBody>
                    <a:bodyPr/>
                    <a:lstStyle/>
                    <a:p>
                      <a:r>
                        <a:rPr lang="fr-FR" sz="2400" dirty="0"/>
                        <a:t>Produit par l’expérience de la personne, mobilisé par automatisme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Valeur modérée pour une généralisation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Réflexivité par la personne du SE et en capacité de le mobiliser, en autonomie, au bon moment (Kairos)</a:t>
                      </a:r>
                    </a:p>
                    <a:p>
                      <a:endParaRPr lang="fr-FR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Parfois accompagné pour être formulé. </a:t>
                      </a:r>
                      <a:r>
                        <a:rPr lang="fr-FR" sz="2400" u="none" dirty="0"/>
                        <a:t>Ex:</a:t>
                      </a:r>
                      <a:r>
                        <a:rPr lang="fr-FR" sz="2400" dirty="0"/>
                        <a:t> groupe de paroles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Partage collectif, qui permet d’élaborer des positionnements (prise de décision) et un langage commun</a:t>
                      </a:r>
                    </a:p>
                    <a:p>
                      <a:endParaRPr lang="fr-FR" sz="2400" dirty="0"/>
                    </a:p>
                    <a:p>
                      <a:r>
                        <a:rPr lang="fr-FR" sz="2400" dirty="0"/>
                        <a:t>Exemple des associations ou des communautés</a:t>
                      </a:r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Sur un domaine de la santé, de façon autonome, en interaction avec les experts du sujet.</a:t>
                      </a:r>
                    </a:p>
                    <a:p>
                      <a:endParaRPr lang="fr-FR" sz="2400" dirty="0"/>
                    </a:p>
                    <a:p>
                      <a:r>
                        <a:rPr lang="fr-FR" sz="2400" dirty="0"/>
                        <a:t>Exemple des </a:t>
                      </a:r>
                      <a:r>
                        <a:rPr lang="fr-FR" sz="2400" dirty="0" err="1"/>
                        <a:t>prosommateur</a:t>
                      </a:r>
                      <a:r>
                        <a:rPr lang="fr-FR" sz="2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193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65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9716D-C13E-4CAC-8789-B4F90099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et liens d’intérêts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0EB57E-2F4A-4245-8E55-1CBE4430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" y="1825625"/>
            <a:ext cx="8448040" cy="4351338"/>
          </a:xfrm>
        </p:spPr>
        <p:txBody>
          <a:bodyPr>
            <a:normAutofit/>
          </a:bodyPr>
          <a:lstStyle/>
          <a:p>
            <a:r>
              <a:rPr lang="fr-FR" dirty="0"/>
              <a:t>Médecin généraliste installé en MSPU en quartier prioritaire à Rennes - Ancien coordonnateur d’un programme ETP diabète</a:t>
            </a:r>
          </a:p>
          <a:p>
            <a:r>
              <a:rPr lang="fr-FR" dirty="0"/>
              <a:t>Maître de conférences associé en médecine générale, Rennes - Responsable d’un groupe de travail pour la création d’un département du partenariat patient dans l’enseignement et la recherche</a:t>
            </a:r>
          </a:p>
          <a:p>
            <a:r>
              <a:rPr lang="fr-FR" dirty="0"/>
              <a:t>Doctorant au Laboratoire d’Education et Promotion de la Santé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F45D4E-1CA5-412D-B4E2-691EE785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7FD101-C166-4555-B0EE-04553A12D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15" y="1690688"/>
            <a:ext cx="2152650" cy="1143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9791AC-8CF1-471D-81B8-7A4ADB3B9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11" y="3185429"/>
            <a:ext cx="2319573" cy="10429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6A75A00-821A-4562-BBCF-F685B42EE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740" y="4898232"/>
            <a:ext cx="29210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3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35783-69FB-4772-9A89-E2699CEA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4/5 - Dénomination de l’acteur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15B721-7F62-49DF-B7A6-478F9DE6F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 expert :</a:t>
            </a:r>
          </a:p>
          <a:p>
            <a:pPr lvl="1"/>
            <a:r>
              <a:rPr lang="fr-FR" sz="2800" dirty="0"/>
              <a:t>Acceptation courante : personne formée à l’ETP avec certification 40H</a:t>
            </a:r>
          </a:p>
          <a:p>
            <a:pPr lvl="1"/>
            <a:r>
              <a:rPr lang="fr-FR" sz="2800" dirty="0"/>
              <a:t>4 types d’expertise : l’expertise expérientielle, expertise technique, expertise collective et l’expertise pour les autres (Klein, 2014).</a:t>
            </a:r>
          </a:p>
          <a:p>
            <a:r>
              <a:rPr lang="fr-FR" dirty="0"/>
              <a:t>Patient partenaire (</a:t>
            </a:r>
            <a:r>
              <a:rPr lang="fr-FR" dirty="0" err="1"/>
              <a:t>Pomey</a:t>
            </a:r>
            <a:r>
              <a:rPr lang="fr-FR" dirty="0"/>
              <a:t>, 2015)</a:t>
            </a:r>
          </a:p>
          <a:p>
            <a:r>
              <a:rPr lang="fr-FR" dirty="0"/>
              <a:t>…..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B93D15-FCDB-4D73-B0A4-7885DE9CA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grpSp>
        <p:nvGrpSpPr>
          <p:cNvPr id="5" name="Grouper 33">
            <a:extLst>
              <a:ext uri="{FF2B5EF4-FFF2-40B4-BE49-F238E27FC236}">
                <a16:creationId xmlns:a16="http://schemas.microsoft.com/office/drawing/2014/main" id="{6F1D6D55-D9A2-41F1-83F5-0A920AB1572D}"/>
              </a:ext>
            </a:extLst>
          </p:cNvPr>
          <p:cNvGrpSpPr>
            <a:grpSpLocks noChangeAspect="1"/>
          </p:cNvGrpSpPr>
          <p:nvPr/>
        </p:nvGrpSpPr>
        <p:grpSpPr>
          <a:xfrm>
            <a:off x="9338343" y="3884602"/>
            <a:ext cx="2824262" cy="2384876"/>
            <a:chOff x="-1" y="0"/>
            <a:chExt cx="5135021" cy="4336136"/>
          </a:xfrm>
        </p:grpSpPr>
        <p:sp>
          <p:nvSpPr>
            <p:cNvPr id="6" name="Line 19">
              <a:extLst>
                <a:ext uri="{FF2B5EF4-FFF2-40B4-BE49-F238E27FC236}">
                  <a16:creationId xmlns:a16="http://schemas.microsoft.com/office/drawing/2014/main" id="{B031690C-D5AF-4640-971B-1086E31834AE}"/>
                </a:ext>
              </a:extLst>
            </p:cNvPr>
            <p:cNvSpPr/>
            <p:nvPr/>
          </p:nvSpPr>
          <p:spPr>
            <a:xfrm flipV="1">
              <a:off x="1869440" y="3231376"/>
              <a:ext cx="3" cy="834683"/>
            </a:xfrm>
            <a:prstGeom prst="line">
              <a:avLst/>
            </a:prstGeom>
            <a:noFill/>
            <a:ln w="19050" cap="flat">
              <a:solidFill>
                <a:srgbClr val="969696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" name="ZoneTexte 9">
              <a:extLst>
                <a:ext uri="{FF2B5EF4-FFF2-40B4-BE49-F238E27FC236}">
                  <a16:creationId xmlns:a16="http://schemas.microsoft.com/office/drawing/2014/main" id="{EA049C63-9059-428A-845A-CBA424DD461E}"/>
                </a:ext>
              </a:extLst>
            </p:cNvPr>
            <p:cNvSpPr txBox="1"/>
            <p:nvPr/>
          </p:nvSpPr>
          <p:spPr>
            <a:xfrm>
              <a:off x="2092093" y="2929371"/>
              <a:ext cx="3042927" cy="14067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7839" tIns="47839" rIns="47839" bIns="47839" numCol="1" anchor="t">
              <a:spAutoFit/>
            </a:bodyPr>
            <a:lstStyle/>
            <a:p>
              <a:pPr algn="ctr" defTabSz="478377">
                <a:defRPr sz="2200" b="1" i="1">
                  <a:solidFill>
                    <a:srgbClr val="D45B9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2200" dirty="0"/>
                <a:t>AVEC</a:t>
              </a:r>
              <a:r>
                <a:rPr sz="2200" dirty="0">
                  <a:solidFill>
                    <a:srgbClr val="404040"/>
                  </a:solidFill>
                </a:rPr>
                <a:t> LE PATIEN</a:t>
              </a:r>
              <a:r>
                <a:rPr lang="fr-FR" sz="2200" dirty="0">
                  <a:solidFill>
                    <a:srgbClr val="404040"/>
                  </a:solidFill>
                </a:rPr>
                <a:t>T</a:t>
              </a:r>
              <a:endParaRPr sz="240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Image 13" descr="Image 13">
              <a:extLst>
                <a:ext uri="{FF2B5EF4-FFF2-40B4-BE49-F238E27FC236}">
                  <a16:creationId xmlns:a16="http://schemas.microsoft.com/office/drawing/2014/main" id="{32C1035D-CBBF-4472-A834-1400BDA22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4678701" cy="3679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" name="Grouper 39">
            <a:extLst>
              <a:ext uri="{FF2B5EF4-FFF2-40B4-BE49-F238E27FC236}">
                <a16:creationId xmlns:a16="http://schemas.microsoft.com/office/drawing/2014/main" id="{B0FCEE37-F48F-4C8E-962A-18286993AD1B}"/>
              </a:ext>
            </a:extLst>
          </p:cNvPr>
          <p:cNvGrpSpPr>
            <a:grpSpLocks noChangeAspect="1"/>
          </p:cNvGrpSpPr>
          <p:nvPr/>
        </p:nvGrpSpPr>
        <p:grpSpPr>
          <a:xfrm>
            <a:off x="5974132" y="4402356"/>
            <a:ext cx="1860312" cy="1870882"/>
            <a:chOff x="178625" y="-1"/>
            <a:chExt cx="3382381" cy="3401602"/>
          </a:xfrm>
        </p:grpSpPr>
        <p:pic>
          <p:nvPicPr>
            <p:cNvPr id="10" name="Image 15" descr="Image 15">
              <a:extLst>
                <a:ext uri="{FF2B5EF4-FFF2-40B4-BE49-F238E27FC236}">
                  <a16:creationId xmlns:a16="http://schemas.microsoft.com/office/drawing/2014/main" id="{7533FF99-5BAB-4D19-AF96-1ABBBAA28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625" y="-1"/>
              <a:ext cx="2706121" cy="1995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Line 19">
              <a:extLst>
                <a:ext uri="{FF2B5EF4-FFF2-40B4-BE49-F238E27FC236}">
                  <a16:creationId xmlns:a16="http://schemas.microsoft.com/office/drawing/2014/main" id="{9572CD87-ED63-4787-9CE8-8F7B7CD70BFE}"/>
                </a:ext>
              </a:extLst>
            </p:cNvPr>
            <p:cNvSpPr/>
            <p:nvPr/>
          </p:nvSpPr>
          <p:spPr>
            <a:xfrm flipV="1">
              <a:off x="1151204" y="1629111"/>
              <a:ext cx="3" cy="259160"/>
            </a:xfrm>
            <a:prstGeom prst="line">
              <a:avLst/>
            </a:prstGeom>
            <a:noFill/>
            <a:ln w="19050" cap="flat">
              <a:solidFill>
                <a:srgbClr val="969696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ZoneTexte 5">
              <a:extLst>
                <a:ext uri="{FF2B5EF4-FFF2-40B4-BE49-F238E27FC236}">
                  <a16:creationId xmlns:a16="http://schemas.microsoft.com/office/drawing/2014/main" id="{95F6BD12-57D0-47E5-8C46-F40AB1F7D51C}"/>
                </a:ext>
              </a:extLst>
            </p:cNvPr>
            <p:cNvSpPr txBox="1"/>
            <p:nvPr/>
          </p:nvSpPr>
          <p:spPr>
            <a:xfrm>
              <a:off x="921290" y="1994836"/>
              <a:ext cx="2639716" cy="14067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7839" tIns="47839" rIns="47839" bIns="47839" numCol="1" anchor="t">
              <a:spAutoFit/>
            </a:bodyPr>
            <a:lstStyle/>
            <a:p>
              <a:pPr algn="ctr" defTabSz="478377">
                <a:defRPr sz="2200" b="1" i="1">
                  <a:solidFill>
                    <a:srgbClr val="A6A6A6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2200" dirty="0"/>
                <a:t>VERS</a:t>
              </a:r>
              <a:r>
                <a:rPr sz="2200" dirty="0">
                  <a:solidFill>
                    <a:srgbClr val="404040"/>
                  </a:solidFill>
                </a:rPr>
                <a:t> LE PATIENT</a:t>
              </a:r>
              <a:endParaRPr sz="19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3" name="Grouper 29">
            <a:extLst>
              <a:ext uri="{FF2B5EF4-FFF2-40B4-BE49-F238E27FC236}">
                <a16:creationId xmlns:a16="http://schemas.microsoft.com/office/drawing/2014/main" id="{D18091B4-A4B8-4DBA-B91D-877772469143}"/>
              </a:ext>
            </a:extLst>
          </p:cNvPr>
          <p:cNvGrpSpPr>
            <a:grpSpLocks noChangeAspect="1"/>
          </p:cNvGrpSpPr>
          <p:nvPr/>
        </p:nvGrpSpPr>
        <p:grpSpPr>
          <a:xfrm>
            <a:off x="7528804" y="4192095"/>
            <a:ext cx="2364477" cy="2065275"/>
            <a:chOff x="47897" y="0"/>
            <a:chExt cx="4299046" cy="3755044"/>
          </a:xfrm>
        </p:grpSpPr>
        <p:pic>
          <p:nvPicPr>
            <p:cNvPr id="14" name="Image 5" descr="Image 5">
              <a:extLst>
                <a:ext uri="{FF2B5EF4-FFF2-40B4-BE49-F238E27FC236}">
                  <a16:creationId xmlns:a16="http://schemas.microsoft.com/office/drawing/2014/main" id="{3A83231E-1FE2-4C6A-8E13-157E33C68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97" y="0"/>
              <a:ext cx="2613807" cy="27543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Line 19">
              <a:extLst>
                <a:ext uri="{FF2B5EF4-FFF2-40B4-BE49-F238E27FC236}">
                  <a16:creationId xmlns:a16="http://schemas.microsoft.com/office/drawing/2014/main" id="{81DFE1B2-6813-4423-BC8B-89F51C5962AC}"/>
                </a:ext>
              </a:extLst>
            </p:cNvPr>
            <p:cNvSpPr/>
            <p:nvPr/>
          </p:nvSpPr>
          <p:spPr>
            <a:xfrm flipV="1">
              <a:off x="1427764" y="1989898"/>
              <a:ext cx="3" cy="730908"/>
            </a:xfrm>
            <a:prstGeom prst="line">
              <a:avLst/>
            </a:prstGeom>
            <a:noFill/>
            <a:ln w="19050" cap="flat">
              <a:solidFill>
                <a:srgbClr val="969696"/>
              </a:solidFill>
              <a:prstDash val="sysDot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ZoneTexte 8">
              <a:extLst>
                <a:ext uri="{FF2B5EF4-FFF2-40B4-BE49-F238E27FC236}">
                  <a16:creationId xmlns:a16="http://schemas.microsoft.com/office/drawing/2014/main" id="{D2EF3B4C-1613-4B2C-B182-1B1BED3443D6}"/>
                </a:ext>
              </a:extLst>
            </p:cNvPr>
            <p:cNvSpPr txBox="1"/>
            <p:nvPr/>
          </p:nvSpPr>
          <p:spPr>
            <a:xfrm>
              <a:off x="1329601" y="2348279"/>
              <a:ext cx="3017342" cy="14067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7839" tIns="47839" rIns="47839" bIns="47839" numCol="1" anchor="t">
              <a:spAutoFit/>
            </a:bodyPr>
            <a:lstStyle/>
            <a:p>
              <a:pPr algn="ctr" defTabSz="478377">
                <a:defRPr sz="2200" b="1" i="1">
                  <a:solidFill>
                    <a:srgbClr val="388EA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rPr sz="2200" dirty="0"/>
                <a:t>POUR</a:t>
              </a:r>
              <a:r>
                <a:rPr sz="2200" dirty="0">
                  <a:solidFill>
                    <a:srgbClr val="404040"/>
                  </a:solidFill>
                </a:rPr>
                <a:t> LE PATIENT</a:t>
              </a:r>
              <a:endParaRPr sz="2400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81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13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84D6B-F603-4A3A-BF82-DDC9414C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Quizz taxonomie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54CDB-910A-4D1D-BA71-BC371320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6000" dirty="0"/>
              <a:t>Code HCRQVJB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A1A036-9671-4C4E-A708-28B90E27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6554B2-03D4-4130-8B3A-F1DDB309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845" y="2139404"/>
            <a:ext cx="3707566" cy="37237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1121FB-DE87-473E-97E2-E67A38766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2997200"/>
            <a:ext cx="4320335" cy="28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7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F5028-AEE5-4562-B700-9E9E1FA9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5/5 - Mobilisation du 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DE7617-E1A9-4D1E-94A3-76C2ACAB7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60" y="2490505"/>
            <a:ext cx="10515600" cy="4351338"/>
          </a:xfrm>
        </p:spPr>
        <p:txBody>
          <a:bodyPr/>
          <a:lstStyle/>
          <a:p>
            <a:r>
              <a:rPr lang="fr-FR" dirty="0"/>
              <a:t>Quels sont les besoins? (démocratie, HAS/ARS, journée ETP)</a:t>
            </a:r>
          </a:p>
          <a:p>
            <a:r>
              <a:rPr lang="fr-FR" dirty="0"/>
              <a:t>Qu’est-ce que je souhaite faire avec? (apport de SE par les personnes, faire le lien entre soin et vie quotidienne)</a:t>
            </a:r>
          </a:p>
          <a:p>
            <a:r>
              <a:rPr lang="fr-FR" dirty="0"/>
              <a:t>Quel est l’objectif pédagogique que je me donne? (augmenter la confiance des personnes et développer leur pouvoir d’agir)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6E83F3-2488-430A-8227-AB6243F5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8CD82A-05E8-42FC-ACFE-8A4FBA4C7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704" y="0"/>
            <a:ext cx="4005002" cy="249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02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E0C17-2429-4BC8-87C6-2A124CB95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5/5 - Mobilisation du 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A00200-A8D3-45E7-A1D6-8E8DBEB79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Quels moyens je me donne : financier, temps, formation.</a:t>
            </a:r>
          </a:p>
          <a:p>
            <a:r>
              <a:rPr lang="fr-FR" dirty="0"/>
              <a:t>A quel moment je souhaite : dès le début, dans l’animation, dans l’évaluation.</a:t>
            </a:r>
          </a:p>
          <a:p>
            <a:r>
              <a:rPr lang="fr-FR" dirty="0"/>
              <a:t>Qui je sollicite : personne disponible, avec qui vous vous voyez travailler, peut discuter et qui se préoccupe de vivre avec sa maladie, avec des SE explicites ou situés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https://poleetpbretagne.fr/?Le-partenariat-personnes-concernees-et-professionnel-le-s-83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B537E7-BC78-4123-8F75-0D336F23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</p:spTree>
    <p:extLst>
      <p:ext uri="{BB962C8B-B14F-4D97-AF65-F5344CB8AC3E}">
        <p14:creationId xmlns:p14="http://schemas.microsoft.com/office/powerpoint/2010/main" val="657702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9ED16-EF5C-4DC1-8382-564E7317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5/5 - Formation des patients – 40H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BCAC4-0256-4652-88F7-AE79B80C9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+ : Décentre la question des SE vers une compétence homogène des acteurs de l’ETP , reconnaissance institutionnelle de l’engagement des patients (notamment ARS)</a:t>
            </a:r>
          </a:p>
          <a:p>
            <a:r>
              <a:rPr lang="fr-FR" dirty="0"/>
              <a:t>- : limite les personnes mobilisées  : capacité d’assister à l’ensemble de la formation, capacité de financer…</a:t>
            </a:r>
          </a:p>
          <a:p>
            <a:r>
              <a:rPr lang="fr-FR" dirty="0"/>
              <a:t>Actuellement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Formation non obligatoire : aide à l’élaboration du programme, évaluation du programme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Formation obligatoire : bilan éducatif partagé, atelier ETP, bilan éducatif final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0B0BC1-E8EB-44B3-A211-5A34FB55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</p:spTree>
    <p:extLst>
      <p:ext uri="{BB962C8B-B14F-4D97-AF65-F5344CB8AC3E}">
        <p14:creationId xmlns:p14="http://schemas.microsoft.com/office/powerpoint/2010/main" val="256860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DCF39-6D1F-4277-86CD-2FA8B2CB0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3680"/>
            <a:ext cx="10515600" cy="1325563"/>
          </a:xfrm>
        </p:spPr>
        <p:txBody>
          <a:bodyPr/>
          <a:lstStyle/>
          <a:p>
            <a:r>
              <a:rPr lang="fr-FR" dirty="0"/>
              <a:t>Référence bibliographiques 1/3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598C8F-1A16-4B2D-A9BB-023E46B9E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0" y="834866"/>
            <a:ext cx="10515600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Haute Autorité de Santé [Internet]. [cité 26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oct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2022]. Soutenir et encourager l’engagement des usagers dans les secteurs social, médico-social et sanitaire. Disponible sur: https://www.has-sante.fr/jcms/p_3201812/fr/soutenir-et-encourager-l-engagement-des-usagers-dans-les-secteurs-social-medico-social-et-sanitaire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Organisation Mondiale de la Santé. Education Thérapeutique du Patient : recommandations d’un groupe de travail de l’OMS [Internet]. Genève: OMS; 1998 [cité 19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avr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2019]. Disponible sur: http://www.euro.who.int/__data/assets/pdf_file/0009/145296/E93849.pdf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Tardif J, Fortier G, Préfontaine C. Le concept de compétence. In: L’évaluation des compétences: documenter le parcours de développement. Montréal: Chenelière-éducation; 2006. p. 13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52.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Margat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Giacopelli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Hemon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Lombrail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Gagnayre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R. Évaluation quadriennale des programmes d’ETP en Île-de-France : un moyen de pilotage régional. Educ Thérapeutique Patient -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Patient Educ. 1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déc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2018;10(2):20205.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Borie C,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Cherillat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MS, Leroux MC, Berland P,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Gerbaud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L. Patients experts en éducation thérapeutique : quels ressentis et besoins suite à leurs activités ? Santé Publique. 2022;34(HS1):15d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15d.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Lochard Y. L’avènement des « savoirs expérientiels ». 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Ires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2007;55(3):79</a:t>
            </a:r>
            <a:r>
              <a:rPr lang="en-US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95. </a:t>
            </a:r>
            <a:endParaRPr lang="fr-F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Borkman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T. Experiential Knowledge: A New Concept for the Analysis of Self-Help Groups. 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Serv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sept 1976;50(3):445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56.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GARDIEN È. Les savoirs expérientiels des patients de quoi s’agit-il ? Kinésithérapie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juin 2022;(N° 643):5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Hejoaka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F, Halloy A, Simon E. Définir les savoirs expérientiels en santé : une revue de la littérature en sciences humaines et sociales. In: Les savoirs expérientiels en santé Fondements épistémologiques et enjeux identitaires. Editions universitaires de Lorraine. Nancy; 2019. p. 49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73. (Questions de communication. S</a:t>
            </a:r>
            <a:r>
              <a:rPr lang="fr-FR" sz="1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rie actes).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Pereira Paulo L, Tourette-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Turgis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C. De l’accès à l’expérience des malades à la professionnalisation de leurs activités : reconnaître le care produit par les malades. Sujet Dans Cité. 2014;5(2):150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8A4902-7CF2-478F-8B83-49420C02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</p:spTree>
    <p:extLst>
      <p:ext uri="{BB962C8B-B14F-4D97-AF65-F5344CB8AC3E}">
        <p14:creationId xmlns:p14="http://schemas.microsoft.com/office/powerpoint/2010/main" val="1087390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48374-49AA-4F31-A150-EAB12E0E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/>
          <a:lstStyle/>
          <a:p>
            <a:r>
              <a:rPr lang="fr-FR" dirty="0"/>
              <a:t>Références bibliographiques 2/3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FBE742-8B1F-4B57-983F-8D2E5DFE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253331"/>
            <a:ext cx="10515600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11"/>
            </a:pP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Rieunier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A. Pédagogie, dictionnaire des concepts clés: apprentissage, formation, psychologie cognitive. 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10e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éd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Issy-les-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Moulineaux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ESF; 2016. </a:t>
            </a:r>
            <a:endParaRPr lang="fr-F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11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Bruner EM. Experience and its expression. In: The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anthropologye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experience. 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Urbana: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Illinois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1986. p. 3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32.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11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Dewey J. « La réalité comme expérience ». Tracés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Hum. 1 sept 2005;(9):83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91.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11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Simon E,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Arborio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S, Halloy A,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Hejoaka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F, Tourette-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Turgis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C, Centre de Recherche sur les Médiations, et al., éditeurs. Les savoirs expérientiels en santé: fondements épistémologiques et enjeux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identitairescolloque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international, Université de Lorraine, 24-25 octobre 2016. Nancy: PUN Éditions universitaires de Lorraine; 2020. 273 p. (Questions de communication. Série actes).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11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Gross O,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Gagnayre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R. Caractéristiques des savoirs des patients et liens avec leurs pouvoirs d’action : implication pour la formation médicale.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Francaise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Pedagog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2017;n° 201(4):71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82.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11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Institut Français de l’Expérience Patient [Internet]. [cité 26 juin 2023]. Institut Français de l’Expérience Patient. 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Disponible sur: https://experiencepatient.fr/</a:t>
            </a:r>
            <a:endParaRPr lang="fr-F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11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Blume S. In search of experiential knowledge. 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Innov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 Soc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janv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2017;30(1):91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103. 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11"/>
            </a:pP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Godrie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B. Vivre n&amp;#39;est pas (toujours) savoir - richesse et complexité des savoirs expérientiels. [cité 22 juin 2023]; Disponible sur: https://www.academia.edu/28132027/Vivre_nest_pas_toujours_savoir_richesse_et_complexit%C3%A9_des_savoirs_exp%C3%A9rientiels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 startAt="11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Gardien E.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Pairjectivité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 : des savoirs expérientiels ni objectifs, ni subjectifs. Éducation Social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Cah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CERFEE [Internet]. 4 sept 2020 [cité 10 mai 2023];(57). Disponible sur: https://journals.openedition.org/edso/12581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11"/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Chalmers I, Bracken MB,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Djulbegovic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Garattini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S, Grant J,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Gülmezoglu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AM, et al. How to increase value and reduce waste when research priorities are set. Lancet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Lond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Engl. 11 </a:t>
            </a:r>
            <a:r>
              <a:rPr lang="en-US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janv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2014;383(9912):156</a:t>
            </a:r>
            <a:r>
              <a:rPr lang="en-US" sz="12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65.</a:t>
            </a:r>
            <a:endParaRPr lang="fr-FR" sz="1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4BADC3-45BF-488E-9D9C-5D553C26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</p:spTree>
    <p:extLst>
      <p:ext uri="{BB962C8B-B14F-4D97-AF65-F5344CB8AC3E}">
        <p14:creationId xmlns:p14="http://schemas.microsoft.com/office/powerpoint/2010/main" val="1524692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5BB4F-C02D-472A-8656-6AFBCF67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5"/>
            <a:ext cx="10515600" cy="1325563"/>
          </a:xfrm>
        </p:spPr>
        <p:txBody>
          <a:bodyPr/>
          <a:lstStyle/>
          <a:p>
            <a:r>
              <a:rPr lang="fr-FR" dirty="0"/>
              <a:t>Références bibliographiques 3/3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B5DC18-5ECD-442A-9776-480DFC4AB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184785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+mj-lt"/>
              <a:buAutoNum type="arabicPeriod" startAt="21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Caron-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Flinterman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JF,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Broerse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JEW, Bunders JFG. The experiential knowledge of patients: a new resource for biomedical research? Soc Sci Med 1982.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juin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2005;60(11):2575</a:t>
            </a:r>
            <a:r>
              <a:rPr lang="en-US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84. </a:t>
            </a:r>
            <a:endParaRPr lang="fr-F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+mj-lt"/>
              <a:buAutoNum type="arabicPeriod" startAt="21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Pols J,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Hoogsteyns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M. Shaping the subject of incontinence. Relating experience to knowledge. Alter.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janv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2016;10(1):40</a:t>
            </a:r>
            <a:r>
              <a:rPr lang="en-US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53. </a:t>
            </a:r>
            <a:endParaRPr lang="fr-F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+mj-lt"/>
              <a:buAutoNum type="arabicPeriod" startAt="21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Gross O,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Sannié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Traynard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PY,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Gagnayre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R. « Scientifiser son malheur » : Rech Éducations. 1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oct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2016;(16):114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28. 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+mj-lt"/>
              <a:buAutoNum type="arabicPeriod" startAt="21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Calvez M. Épidémiologie populaire. In: Dictionnaire critique de l’expertise [Internet]. Paris: Presses de Sciences Po; 2015 [cité 22 juin 2023]. p. 125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33. (R</a:t>
            </a:r>
            <a:r>
              <a:rPr lang="fr-FR" sz="1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férences). Disponible sur: https://www.cairn.info/dictionnaire-critique-de-l-expertise--9782724617603-p-125.htm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+mj-lt"/>
              <a:buAutoNum type="arabicPeriod" startAt="21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Piaget J. Réussir et comprendre. 1. éd. Paris: Presses universitaires de France; 1974. 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253 p. </a:t>
            </a:r>
            <a:endParaRPr lang="fr-F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+mj-lt"/>
              <a:buAutoNum type="arabicPeriod" startAt="21"/>
            </a:pP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Nichter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Vuckovic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N. Agenda for an anthropology of pharmaceutical practice. Soc Sci Med 1982. </a:t>
            </a:r>
            <a:r>
              <a:rPr lang="en-US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déc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1994;39(11):1509</a:t>
            </a:r>
            <a:r>
              <a:rPr lang="en-US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25. </a:t>
            </a:r>
            <a:endParaRPr lang="fr-FR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+mj-lt"/>
              <a:buAutoNum type="arabicPeriod" startAt="21"/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Pols J. Knowing Patients: Turning Patient Knowledge into Science.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Technol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Hum Values. 2014;39(1):73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97. 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+mj-lt"/>
              <a:buAutoNum type="arabicPeriod" startAt="21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Gross O. Conditions d’Une Démocratie En Santé d’Ordre Maximaliste. Dialogue. 2022;61(1):17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32. 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+mj-lt"/>
              <a:buAutoNum type="arabicPeriod" startAt="21"/>
            </a:pP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Klein A. Au-delà du masque de l’expert. Réflexions sur les ambitions, enjeux et limites de l’Éducation Thérapeutique du Patient. In 2014 [cité 22 juin 2023]. Disponible sur: https://www.semanticscholar.org/paper/Au-del%C3%A0-du-masque-de-l%E2%80%99expert.-R%C3%A9flexions-sur-les-Klein/fd75275bb36da7aa84fc97b3dd7f66fb14eae596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+mj-lt"/>
              <a:buAutoNum type="arabicPeriod" startAt="21"/>
            </a:pP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Pomey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MP, Flora L, 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Karazivan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P, Dumez V, Lebel P, Vanier MC, et al. Le « </a:t>
            </a:r>
            <a:r>
              <a:rPr lang="fr-FR" sz="1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Montreal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model » : enjeux du partenariat relationnel entre patients et professionnels de la santé. Santé Publique. 26 mars 2015;S1(HS):41</a:t>
            </a:r>
            <a:r>
              <a:rPr lang="fr-FR" sz="1200" kern="100" dirty="0"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706F88-78FE-49E6-9E6D-2B3C9922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</p:spTree>
    <p:extLst>
      <p:ext uri="{BB962C8B-B14F-4D97-AF65-F5344CB8AC3E}">
        <p14:creationId xmlns:p14="http://schemas.microsoft.com/office/powerpoint/2010/main" val="200422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94147-A9E0-4AE8-84E1-F2602CE80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E97455-3EE8-4BBA-89BE-DA1260249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Être capable d’identifier les savoirs expérientiels acquis par les patients</a:t>
            </a:r>
          </a:p>
          <a:p>
            <a:r>
              <a:rPr lang="fr-FR" dirty="0"/>
              <a:t>Être capable de repérer un patient avec un savoir expérientiel, que vous pourriez solliciter dans le cadre d’une activité d’ETP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D9EC25-3205-4047-89CC-84FA7BA5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</p:spTree>
    <p:extLst>
      <p:ext uri="{BB962C8B-B14F-4D97-AF65-F5344CB8AC3E}">
        <p14:creationId xmlns:p14="http://schemas.microsoft.com/office/powerpoint/2010/main" val="3875664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2220C-B987-4FF9-A991-882A02EB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91A6F3-9F60-418F-98C5-4B4FA1DA0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Contexte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Définition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Construction et validité du SE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Taxonomie des SE et dénomination de l’acteur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Mobilisation du SE et formation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57EE9E-2C3F-476D-9C3C-FDC23F43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</p:spTree>
    <p:extLst>
      <p:ext uri="{BB962C8B-B14F-4D97-AF65-F5344CB8AC3E}">
        <p14:creationId xmlns:p14="http://schemas.microsoft.com/office/powerpoint/2010/main" val="18847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85CC2-4EB5-4401-BBD9-A7526727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Application Klaxoon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B4A3251-0047-4843-B400-93796429B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281" y="2542589"/>
            <a:ext cx="5357430" cy="1772822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3E6D9C-CCB2-4CDE-BC6A-C5504DD8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F0C675-A2A7-49A1-AEC9-DFD619DE6A61}"/>
              </a:ext>
            </a:extLst>
          </p:cNvPr>
          <p:cNvSpPr txBox="1"/>
          <p:nvPr/>
        </p:nvSpPr>
        <p:spPr>
          <a:xfrm>
            <a:off x="5778499" y="1950720"/>
            <a:ext cx="58992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sz="2800" dirty="0">
                <a:latin typeface="Bahnschrift" panose="020B0502040204020203" pitchFamily="34" charset="0"/>
              </a:rPr>
              <a:t>Soit sur votre navigateur internet, dans le menu du site en haut, dans rejoindre une activité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fr-FR" sz="2800" dirty="0">
              <a:latin typeface="Bahnschrift" panose="020B0502040204020203" pitchFamily="34" charset="0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r-FR" sz="2800" dirty="0">
                <a:latin typeface="Bahnschrift" panose="020B0502040204020203" pitchFamily="34" charset="0"/>
              </a:rPr>
              <a:t>Soit en téléchargeant l’application sur le store de votre téléphone.</a:t>
            </a:r>
          </a:p>
        </p:txBody>
      </p:sp>
    </p:spTree>
    <p:extLst>
      <p:ext uri="{BB962C8B-B14F-4D97-AF65-F5344CB8AC3E}">
        <p14:creationId xmlns:p14="http://schemas.microsoft.com/office/powerpoint/2010/main" val="129959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E84D6B-F603-4A3A-BF82-DDC9414C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Quizz 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C54CDB-910A-4D1D-BA71-BC371320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6000" dirty="0"/>
              <a:t>Code HCRQVJB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A1A036-9671-4C4E-A708-28B90E27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6554B2-03D4-4130-8B3A-F1DDB309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125" y="1463040"/>
            <a:ext cx="3707566" cy="372378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1121FB-DE87-473E-97E2-E67A38766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2997200"/>
            <a:ext cx="4320335" cy="28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2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1C033-F0CE-4D77-82CE-8A63B0E0A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1/5 - 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015FC7-B607-4CFE-B456-087884C7C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Systématiser la présence effective et opérationnelle de patients partenaires dans les programmes d’ETP [..] dans la conception, l’animation ou l’évaluation des programmes (HAS, 2020)</a:t>
            </a:r>
          </a:p>
          <a:p>
            <a:r>
              <a:rPr lang="fr-FR" dirty="0"/>
              <a:t>ETP : Vise à aider les patients à acquérir ou maintenir les compétences dont ils ont besoin pour gérer au mieux leur vie avec une maladie chronique (OMS, 1998)</a:t>
            </a:r>
          </a:p>
          <a:p>
            <a:r>
              <a:rPr lang="fr-FR" dirty="0"/>
              <a:t>Compétence : savoir-agir complexe qui prend appui sur la mobilisation et la combinaison efficaces d’une variété de ressources internes et externes à l’intérieur d’une famille de situations (Tardif, 2006)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C7AAE3-3594-4E18-AC96-0F187B64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784E7E-01EB-4E57-86FF-48AA2F4DB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53" y="136525"/>
            <a:ext cx="3139281" cy="17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54B05-8237-4348-8B28-8CC8C721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1/5 - 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4A20F9-7D4D-4038-A457-55EC58B2F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Patients partenaires 10% des programmes en Ille de France (</a:t>
            </a:r>
            <a:r>
              <a:rPr lang="fr-FR" dirty="0" err="1"/>
              <a:t>Margat</a:t>
            </a:r>
            <a:r>
              <a:rPr lang="fr-FR" dirty="0"/>
              <a:t>, 2018)</a:t>
            </a:r>
          </a:p>
          <a:p>
            <a:r>
              <a:rPr lang="fr-FR" dirty="0"/>
              <a:t>En Bretagne, entre 2010 et 2022 (Allory, 2023)</a:t>
            </a:r>
          </a:p>
          <a:p>
            <a:pPr lvl="1"/>
            <a:r>
              <a:rPr lang="fr-FR" sz="2800" dirty="0"/>
              <a:t>378 programmes identifiés, dont 316 en hospitalier, 34 en structures de soins pluriprofessionnelles</a:t>
            </a:r>
          </a:p>
          <a:p>
            <a:pPr lvl="1"/>
            <a:r>
              <a:rPr lang="fr-FR" sz="2800" dirty="0"/>
              <a:t>1 programme ambulatoire coordonné par un patient expert</a:t>
            </a:r>
          </a:p>
          <a:p>
            <a:pPr lvl="1"/>
            <a:r>
              <a:rPr lang="fr-FR" sz="2800" dirty="0"/>
              <a:t>55% des programmes ambulatoires avec intervention d’un patient (n=28), dont la moitié sont formés à l’ETP</a:t>
            </a:r>
          </a:p>
          <a:p>
            <a:r>
              <a:rPr lang="fr-FR" dirty="0"/>
              <a:t>Nombreuses acquisitions de compétences par les patients partenaires, mais difficultés d’identification et de reconnaissance par les institutions (Borie, 2022)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3A58F9-0262-461F-95CC-7D3FE6CEF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64" y="0"/>
            <a:ext cx="284802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4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532B0BD-ED56-4ED9-BEE6-CA22153BD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528" y="0"/>
            <a:ext cx="3094471" cy="169068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294984-C69A-4525-A2A1-0E770D2F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1/5 - 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17E93-689A-422C-BA20-734A771D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" y="1690688"/>
            <a:ext cx="10515600" cy="4351338"/>
          </a:xfrm>
        </p:spPr>
        <p:txBody>
          <a:bodyPr>
            <a:noAutofit/>
          </a:bodyPr>
          <a:lstStyle/>
          <a:p>
            <a:r>
              <a:rPr lang="fr-FR" dirty="0"/>
              <a:t>Dès 1970 en France dans la formation. Aboutissement à la notion de VAP puis VAE (Lochard, 2007)</a:t>
            </a:r>
          </a:p>
          <a:p>
            <a:r>
              <a:rPr lang="fr-FR" dirty="0"/>
              <a:t>Les SE en santé, 1</a:t>
            </a:r>
            <a:r>
              <a:rPr lang="fr-FR" baseline="30000" dirty="0"/>
              <a:t>ère</a:t>
            </a:r>
            <a:r>
              <a:rPr lang="fr-FR" dirty="0"/>
              <a:t> description dans le cadre des groupes d’entraide des alcooliques anonymes, par sociologue (</a:t>
            </a:r>
            <a:r>
              <a:rPr lang="fr-FR" dirty="0" err="1"/>
              <a:t>Borkman</a:t>
            </a:r>
            <a:r>
              <a:rPr lang="fr-FR" dirty="0"/>
              <a:t>, 1976)</a:t>
            </a:r>
          </a:p>
          <a:p>
            <a:r>
              <a:rPr lang="fr-FR" dirty="0"/>
              <a:t>Peu de SE en santé explicités dans la société =&gt; peu d’adaptation du monde aux besoins des personnes avec MC/handicap (Gardien, 2022)</a:t>
            </a:r>
          </a:p>
          <a:p>
            <a:r>
              <a:rPr lang="fr-FR" dirty="0"/>
              <a:t>Les SE en santé : une notion encore à stabiliser, intéressant différentes disciplines (sociologie, science éducation) (</a:t>
            </a:r>
            <a:r>
              <a:rPr lang="fr-FR" dirty="0" err="1"/>
              <a:t>Hejoaka</a:t>
            </a:r>
            <a:r>
              <a:rPr lang="fr-FR" dirty="0"/>
              <a:t>, 2019)</a:t>
            </a:r>
          </a:p>
          <a:p>
            <a:r>
              <a:rPr lang="fr-FR" dirty="0"/>
              <a:t>Expérientiel ou d’expérience : Boîtes noires – « </a:t>
            </a:r>
            <a:r>
              <a:rPr lang="fr-FR" i="1" dirty="0"/>
              <a:t>manque de recherches sur les inventions des malades et les instruments qu’ils utilisent pour transformer leur condition bioclinique</a:t>
            </a:r>
            <a:r>
              <a:rPr lang="fr-FR" dirty="0"/>
              <a:t>» (Pereira Paulo, 2014)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E90509-C9F0-441C-9495-6F152703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3ème rencontre d'éducation thérapeutique du TS4 (Vannes - Ploërmel - Malestroit) - mardi 27 juin 2023</a:t>
            </a:r>
          </a:p>
        </p:txBody>
      </p:sp>
    </p:spTree>
    <p:extLst>
      <p:ext uri="{BB962C8B-B14F-4D97-AF65-F5344CB8AC3E}">
        <p14:creationId xmlns:p14="http://schemas.microsoft.com/office/powerpoint/2010/main" val="3115534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3597</TotalTime>
  <Words>3042</Words>
  <Application>Microsoft Office PowerPoint</Application>
  <PresentationFormat>Grand écran</PresentationFormat>
  <Paragraphs>177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Bahnschrift</vt:lpstr>
      <vt:lpstr>Calibri</vt:lpstr>
      <vt:lpstr>Calibri Light</vt:lpstr>
      <vt:lpstr>Symbol</vt:lpstr>
      <vt:lpstr>Wingdings</vt:lpstr>
      <vt:lpstr>Thème Office</vt:lpstr>
      <vt:lpstr>La taxonomie des savoirs expérientiels des patients</vt:lpstr>
      <vt:lpstr>Présentation et liens d’intérêts</vt:lpstr>
      <vt:lpstr>Objectifs de la présentation</vt:lpstr>
      <vt:lpstr>Plan</vt:lpstr>
      <vt:lpstr>Application Klaxoon</vt:lpstr>
      <vt:lpstr>Quizz contexte</vt:lpstr>
      <vt:lpstr>1/5 - Contexte</vt:lpstr>
      <vt:lpstr>1/5 - Contexte</vt:lpstr>
      <vt:lpstr>1/5 - Contexte</vt:lpstr>
      <vt:lpstr>Quizz définition</vt:lpstr>
      <vt:lpstr>2/5 - Définition de savoir et d’expérience</vt:lpstr>
      <vt:lpstr>2/5 - Définition des SE</vt:lpstr>
      <vt:lpstr>2/5 - Définition des SE</vt:lpstr>
      <vt:lpstr>Quizz construction et validité</vt:lpstr>
      <vt:lpstr>3/5 - Construction du SE</vt:lpstr>
      <vt:lpstr>3/5 - Validité du SE</vt:lpstr>
      <vt:lpstr>3/5 - Validité du SE</vt:lpstr>
      <vt:lpstr>Quizz taxonomie</vt:lpstr>
      <vt:lpstr>4/5 - Taxonomie des SE</vt:lpstr>
      <vt:lpstr>4/5 - Dénomination de l’acteur</vt:lpstr>
      <vt:lpstr>Quizz taxonomie</vt:lpstr>
      <vt:lpstr>5/5 - Mobilisation du SE</vt:lpstr>
      <vt:lpstr>5/5 - Mobilisation du SE</vt:lpstr>
      <vt:lpstr>5/5 - Formation des patients – 40H</vt:lpstr>
      <vt:lpstr>Référence bibliographiques 1/3</vt:lpstr>
      <vt:lpstr>Références bibliographiques 2/3</vt:lpstr>
      <vt:lpstr>Références bibliographiques 3/3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Emmanuel Allory</dc:creator>
  <cp:lastModifiedBy>Emmanuel Allory</cp:lastModifiedBy>
  <cp:revision>104</cp:revision>
  <dcterms:created xsi:type="dcterms:W3CDTF">2023-06-22T08:07:12Z</dcterms:created>
  <dcterms:modified xsi:type="dcterms:W3CDTF">2023-06-26T21:28:32Z</dcterms:modified>
</cp:coreProperties>
</file>